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60" r:id="rId2"/>
  </p:sldMasterIdLst>
  <p:notesMasterIdLst>
    <p:notesMasterId r:id="rId29"/>
  </p:notesMasterIdLst>
  <p:sldIdLst>
    <p:sldId id="304" r:id="rId3"/>
    <p:sldId id="343" r:id="rId4"/>
    <p:sldId id="309" r:id="rId5"/>
    <p:sldId id="261" r:id="rId6"/>
    <p:sldId id="308" r:id="rId7"/>
    <p:sldId id="313" r:id="rId8"/>
    <p:sldId id="346" r:id="rId9"/>
    <p:sldId id="317" r:id="rId10"/>
    <p:sldId id="260" r:id="rId11"/>
    <p:sldId id="315" r:id="rId12"/>
    <p:sldId id="344" r:id="rId13"/>
    <p:sldId id="345" r:id="rId14"/>
    <p:sldId id="326" r:id="rId15"/>
    <p:sldId id="325" r:id="rId16"/>
    <p:sldId id="350" r:id="rId17"/>
    <p:sldId id="319" r:id="rId18"/>
    <p:sldId id="353" r:id="rId19"/>
    <p:sldId id="330" r:id="rId20"/>
    <p:sldId id="347" r:id="rId21"/>
    <p:sldId id="339" r:id="rId22"/>
    <p:sldId id="356" r:id="rId23"/>
    <p:sldId id="336" r:id="rId24"/>
    <p:sldId id="349" r:id="rId25"/>
    <p:sldId id="355" r:id="rId26"/>
    <p:sldId id="288" r:id="rId27"/>
    <p:sldId id="28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5723"/>
    <a:srgbClr val="333F4F"/>
    <a:srgbClr val="7F7F7F"/>
    <a:srgbClr val="A6A6A6"/>
    <a:srgbClr val="A3D06E"/>
    <a:srgbClr val="3C4B29"/>
    <a:srgbClr val="385723"/>
    <a:srgbClr val="1F2832"/>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D447B5-0827-6949-BEAB-31FD30B1DB08}" v="1" dt="2023-12-08T04:26:21.056"/>
    <p1510:client id="{CB411296-DEE2-1F9C-E6AC-CC5D41B14DE6}" v="100" dt="2023-12-08T04:24:15.440"/>
  </p1510:revLst>
</p1510:revInfo>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62"/>
  </p:normalViewPr>
  <p:slideViewPr>
    <p:cSldViewPr snapToGrid="0">
      <p:cViewPr varScale="1">
        <p:scale>
          <a:sx n="104" d="100"/>
          <a:sy n="104" d="100"/>
        </p:scale>
        <p:origin x="896" y="192"/>
      </p:cViewPr>
      <p:guideLst>
        <p:guide pos="384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diagrams/_rels/data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ata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4" Type="http://schemas.openxmlformats.org/officeDocument/2006/relationships/image" Target="../media/image32.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4" Type="http://schemas.openxmlformats.org/officeDocument/2006/relationships/image" Target="../media/image32.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AC72A3-F12E-4A92-B051-5A7251BFCF8F}" type="doc">
      <dgm:prSet loTypeId="urn:microsoft.com/office/officeart/2016/7/layout/HorizontalActionList" loCatId="List" qsTypeId="urn:microsoft.com/office/officeart/2005/8/quickstyle/simple4" qsCatId="simple" csTypeId="urn:microsoft.com/office/officeart/2005/8/colors/colorful5" csCatId="colorful" phldr="1"/>
      <dgm:spPr/>
      <dgm:t>
        <a:bodyPr/>
        <a:lstStyle/>
        <a:p>
          <a:endParaRPr lang="en-US"/>
        </a:p>
      </dgm:t>
    </dgm:pt>
    <dgm:pt modelId="{97181D66-372A-4303-AA46-B20645A276A6}">
      <dgm:prSet/>
      <dgm:spPr/>
      <dgm:t>
        <a:bodyPr/>
        <a:lstStyle/>
        <a:p>
          <a:r>
            <a:rPr lang="en-US">
              <a:latin typeface="Georgia Pro"/>
            </a:rPr>
            <a:t>GDP Per Capita</a:t>
          </a:r>
        </a:p>
      </dgm:t>
    </dgm:pt>
    <dgm:pt modelId="{F3E740DF-0000-4C61-99E1-1AC6EFDD9B8E}" type="parTrans" cxnId="{4848B42C-D947-4679-85E9-19B75FE82E2B}">
      <dgm:prSet/>
      <dgm:spPr/>
      <dgm:t>
        <a:bodyPr/>
        <a:lstStyle/>
        <a:p>
          <a:endParaRPr lang="en-US"/>
        </a:p>
      </dgm:t>
    </dgm:pt>
    <dgm:pt modelId="{EF79DEDA-5BB8-4F0E-9B0D-C050E7DBC3F8}" type="sibTrans" cxnId="{4848B42C-D947-4679-85E9-19B75FE82E2B}">
      <dgm:prSet/>
      <dgm:spPr/>
      <dgm:t>
        <a:bodyPr/>
        <a:lstStyle/>
        <a:p>
          <a:endParaRPr lang="en-US"/>
        </a:p>
      </dgm:t>
    </dgm:pt>
    <dgm:pt modelId="{7F7EE8C8-A574-4241-8FE9-BD8C5E348DD1}">
      <dgm:prSet/>
      <dgm:spPr/>
      <dgm:t>
        <a:bodyPr/>
        <a:lstStyle/>
        <a:p>
          <a:r>
            <a:rPr lang="en-US">
              <a:latin typeface="Georgia Pro"/>
            </a:rPr>
            <a:t>Sydney: $54,175</a:t>
          </a:r>
        </a:p>
      </dgm:t>
    </dgm:pt>
    <dgm:pt modelId="{1CE2F4A1-29DE-4417-B120-4DF9909DE8EE}" type="parTrans" cxnId="{B707EEB3-15B3-4748-921B-9E5F9485805A}">
      <dgm:prSet/>
      <dgm:spPr/>
      <dgm:t>
        <a:bodyPr/>
        <a:lstStyle/>
        <a:p>
          <a:endParaRPr lang="en-US"/>
        </a:p>
      </dgm:t>
    </dgm:pt>
    <dgm:pt modelId="{82C814BE-FC78-44CD-B99A-8DEA6CF00F7A}" type="sibTrans" cxnId="{B707EEB3-15B3-4748-921B-9E5F9485805A}">
      <dgm:prSet/>
      <dgm:spPr/>
      <dgm:t>
        <a:bodyPr/>
        <a:lstStyle/>
        <a:p>
          <a:endParaRPr lang="en-US"/>
        </a:p>
      </dgm:t>
    </dgm:pt>
    <dgm:pt modelId="{60963D07-BC6B-4400-816B-2DE4F058C4A0}">
      <dgm:prSet/>
      <dgm:spPr/>
      <dgm:t>
        <a:bodyPr/>
        <a:lstStyle/>
        <a:p>
          <a:r>
            <a:rPr lang="en-US">
              <a:latin typeface="Georgia Pro"/>
            </a:rPr>
            <a:t>Auckland: $46,974</a:t>
          </a:r>
        </a:p>
      </dgm:t>
    </dgm:pt>
    <dgm:pt modelId="{8DB1B92D-9253-4EF6-A78F-AFAD77C2FDB7}" type="parTrans" cxnId="{D72342A5-341A-4571-B662-5957BB0E387F}">
      <dgm:prSet/>
      <dgm:spPr/>
      <dgm:t>
        <a:bodyPr/>
        <a:lstStyle/>
        <a:p>
          <a:endParaRPr lang="en-US"/>
        </a:p>
      </dgm:t>
    </dgm:pt>
    <dgm:pt modelId="{58B5F023-A538-4B26-928F-B613D76510EE}" type="sibTrans" cxnId="{D72342A5-341A-4571-B662-5957BB0E387F}">
      <dgm:prSet/>
      <dgm:spPr/>
      <dgm:t>
        <a:bodyPr/>
        <a:lstStyle/>
        <a:p>
          <a:endParaRPr lang="en-US"/>
        </a:p>
      </dgm:t>
    </dgm:pt>
    <dgm:pt modelId="{1C715FC4-5FBB-4FFE-8C7A-CD12CDDE034A}">
      <dgm:prSet/>
      <dgm:spPr/>
      <dgm:t>
        <a:bodyPr/>
        <a:lstStyle/>
        <a:p>
          <a:r>
            <a:rPr lang="en-US">
              <a:latin typeface="Georgia Pro"/>
            </a:rPr>
            <a:t>Beijing: $26,900</a:t>
          </a:r>
        </a:p>
      </dgm:t>
    </dgm:pt>
    <dgm:pt modelId="{5C4D7339-28E6-4156-8CA8-A8BE8D59AC98}" type="parTrans" cxnId="{65D8CEC6-763D-4C70-A650-D9D1CEE2F5C6}">
      <dgm:prSet/>
      <dgm:spPr/>
      <dgm:t>
        <a:bodyPr/>
        <a:lstStyle/>
        <a:p>
          <a:endParaRPr lang="en-US"/>
        </a:p>
      </dgm:t>
    </dgm:pt>
    <dgm:pt modelId="{0EE3C764-5271-4199-8C0E-41C1DB02E3E5}" type="sibTrans" cxnId="{65D8CEC6-763D-4C70-A650-D9D1CEE2F5C6}">
      <dgm:prSet/>
      <dgm:spPr/>
      <dgm:t>
        <a:bodyPr/>
        <a:lstStyle/>
        <a:p>
          <a:endParaRPr lang="en-US"/>
        </a:p>
      </dgm:t>
    </dgm:pt>
    <dgm:pt modelId="{BB4C3E70-633A-454B-B8EE-A25AE450CE53}">
      <dgm:prSet/>
      <dgm:spPr/>
      <dgm:t>
        <a:bodyPr/>
        <a:lstStyle/>
        <a:p>
          <a:r>
            <a:rPr lang="en-US">
              <a:latin typeface="Georgia Pro"/>
            </a:rPr>
            <a:t>Berlin: $45,993</a:t>
          </a:r>
        </a:p>
      </dgm:t>
    </dgm:pt>
    <dgm:pt modelId="{C4DE7F97-2A6C-4176-8588-6B7B4DFAAB41}" type="parTrans" cxnId="{EA5CD5C2-C596-440F-9C30-398654AE027F}">
      <dgm:prSet/>
      <dgm:spPr/>
      <dgm:t>
        <a:bodyPr/>
        <a:lstStyle/>
        <a:p>
          <a:endParaRPr lang="en-US"/>
        </a:p>
      </dgm:t>
    </dgm:pt>
    <dgm:pt modelId="{48102C59-7B47-493A-9003-5F08C95F9839}" type="sibTrans" cxnId="{EA5CD5C2-C596-440F-9C30-398654AE027F}">
      <dgm:prSet/>
      <dgm:spPr/>
      <dgm:t>
        <a:bodyPr/>
        <a:lstStyle/>
        <a:p>
          <a:endParaRPr lang="en-US"/>
        </a:p>
      </dgm:t>
    </dgm:pt>
    <dgm:pt modelId="{2908123A-31C0-4C2E-AF42-80976FF16342}">
      <dgm:prSet/>
      <dgm:spPr/>
      <dgm:t>
        <a:bodyPr/>
        <a:lstStyle/>
        <a:p>
          <a:r>
            <a:rPr lang="en-US">
              <a:latin typeface="Georgia Pro"/>
            </a:rPr>
            <a:t>Total Market for Outdoor Wear </a:t>
          </a:r>
        </a:p>
      </dgm:t>
    </dgm:pt>
    <dgm:pt modelId="{C8D7320B-2441-4F9E-97B2-22BCACADC5DE}" type="parTrans" cxnId="{623D7896-049F-4F2A-AF43-F8C4E1144B45}">
      <dgm:prSet/>
      <dgm:spPr/>
      <dgm:t>
        <a:bodyPr/>
        <a:lstStyle/>
        <a:p>
          <a:endParaRPr lang="en-US"/>
        </a:p>
      </dgm:t>
    </dgm:pt>
    <dgm:pt modelId="{5933C3DD-4DFD-4727-87AB-79B5019F9891}" type="sibTrans" cxnId="{623D7896-049F-4F2A-AF43-F8C4E1144B45}">
      <dgm:prSet/>
      <dgm:spPr/>
      <dgm:t>
        <a:bodyPr/>
        <a:lstStyle/>
        <a:p>
          <a:endParaRPr lang="en-US"/>
        </a:p>
      </dgm:t>
    </dgm:pt>
    <dgm:pt modelId="{3B8B60AC-54FA-4A6E-8174-31D07850B47B}">
      <dgm:prSet/>
      <dgm:spPr/>
      <dgm:t>
        <a:bodyPr/>
        <a:lstStyle/>
        <a:p>
          <a:r>
            <a:rPr lang="en-US">
              <a:latin typeface="Georgia Pro"/>
            </a:rPr>
            <a:t>UK: $0.55B</a:t>
          </a:r>
        </a:p>
      </dgm:t>
    </dgm:pt>
    <dgm:pt modelId="{C92CB1B1-5B36-423B-A8B5-549D9F4E4AE8}" type="parTrans" cxnId="{7D79E53C-8741-4B23-BECA-B0FACF4F21C1}">
      <dgm:prSet/>
      <dgm:spPr/>
      <dgm:t>
        <a:bodyPr/>
        <a:lstStyle/>
        <a:p>
          <a:endParaRPr lang="en-US"/>
        </a:p>
      </dgm:t>
    </dgm:pt>
    <dgm:pt modelId="{48B323AF-5CE3-4B08-9BCA-573887527ACE}" type="sibTrans" cxnId="{7D79E53C-8741-4B23-BECA-B0FACF4F21C1}">
      <dgm:prSet/>
      <dgm:spPr/>
      <dgm:t>
        <a:bodyPr/>
        <a:lstStyle/>
        <a:p>
          <a:endParaRPr lang="en-US"/>
        </a:p>
      </dgm:t>
    </dgm:pt>
    <dgm:pt modelId="{15DE1AAB-2C43-4A52-AB11-F6EA2B6E4DDB}">
      <dgm:prSet/>
      <dgm:spPr/>
      <dgm:t>
        <a:bodyPr/>
        <a:lstStyle/>
        <a:p>
          <a:pPr rtl="0"/>
          <a:r>
            <a:rPr lang="en-US">
              <a:latin typeface="Georgia Pro"/>
              <a:cs typeface="Calibri"/>
            </a:rPr>
            <a:t>AU: $</a:t>
          </a:r>
          <a:r>
            <a:rPr lang="en-US">
              <a:latin typeface="Georgia Pro"/>
            </a:rPr>
            <a:t>0.35B</a:t>
          </a:r>
        </a:p>
      </dgm:t>
    </dgm:pt>
    <dgm:pt modelId="{C68DA1FC-A5A2-40AD-BC27-0122C23A11A5}" type="parTrans" cxnId="{513B0D36-F420-4D52-ADF4-025CF6FCA224}">
      <dgm:prSet/>
      <dgm:spPr/>
      <dgm:t>
        <a:bodyPr/>
        <a:lstStyle/>
        <a:p>
          <a:endParaRPr lang="en-US"/>
        </a:p>
      </dgm:t>
    </dgm:pt>
    <dgm:pt modelId="{A6F73262-5CFF-4C51-BEF6-47E5AA745A54}" type="sibTrans" cxnId="{513B0D36-F420-4D52-ADF4-025CF6FCA224}">
      <dgm:prSet/>
      <dgm:spPr/>
      <dgm:t>
        <a:bodyPr/>
        <a:lstStyle/>
        <a:p>
          <a:endParaRPr lang="en-US"/>
        </a:p>
      </dgm:t>
    </dgm:pt>
    <dgm:pt modelId="{8FD25331-C057-4C4F-88B2-C564A33E7301}">
      <dgm:prSet/>
      <dgm:spPr/>
      <dgm:t>
        <a:bodyPr/>
        <a:lstStyle/>
        <a:p>
          <a:pPr rtl="0"/>
          <a:r>
            <a:rPr lang="en-US">
              <a:latin typeface="Georgia Pro"/>
              <a:cs typeface="Calibri"/>
            </a:rPr>
            <a:t>FN: $82.45M</a:t>
          </a:r>
          <a:endParaRPr lang="en-US">
            <a:latin typeface="Georgia Pro"/>
          </a:endParaRPr>
        </a:p>
      </dgm:t>
    </dgm:pt>
    <dgm:pt modelId="{6B4A5035-0DAB-4895-A4E1-20F8A73CCDCD}" type="parTrans" cxnId="{A1F8953E-0E2F-4C8F-88B3-8259CF065AE9}">
      <dgm:prSet/>
      <dgm:spPr/>
      <dgm:t>
        <a:bodyPr/>
        <a:lstStyle/>
        <a:p>
          <a:endParaRPr lang="en-US"/>
        </a:p>
      </dgm:t>
    </dgm:pt>
    <dgm:pt modelId="{51F62978-2BA3-412B-A3EA-AA93F06C96C9}" type="sibTrans" cxnId="{A1F8953E-0E2F-4C8F-88B3-8259CF065AE9}">
      <dgm:prSet/>
      <dgm:spPr/>
      <dgm:t>
        <a:bodyPr/>
        <a:lstStyle/>
        <a:p>
          <a:endParaRPr lang="en-US"/>
        </a:p>
      </dgm:t>
    </dgm:pt>
    <dgm:pt modelId="{3A2B8379-1379-4C36-87DE-B4760D200064}">
      <dgm:prSet/>
      <dgm:spPr/>
      <dgm:t>
        <a:bodyPr/>
        <a:lstStyle/>
        <a:p>
          <a:r>
            <a:rPr lang="en-US">
              <a:latin typeface="Georgia Pro"/>
            </a:rPr>
            <a:t>CN:$23.15B</a:t>
          </a:r>
        </a:p>
      </dgm:t>
    </dgm:pt>
    <dgm:pt modelId="{FA93D4B5-2DD8-432A-929B-7C7F7076BEBB}" type="parTrans" cxnId="{9216ADE4-C654-4B57-94AD-2DC31541CC6C}">
      <dgm:prSet/>
      <dgm:spPr/>
      <dgm:t>
        <a:bodyPr/>
        <a:lstStyle/>
        <a:p>
          <a:endParaRPr lang="en-US"/>
        </a:p>
      </dgm:t>
    </dgm:pt>
    <dgm:pt modelId="{459CE6F7-3B80-4B71-B592-8D3BB9BFEEEB}" type="sibTrans" cxnId="{9216ADE4-C654-4B57-94AD-2DC31541CC6C}">
      <dgm:prSet/>
      <dgm:spPr/>
      <dgm:t>
        <a:bodyPr/>
        <a:lstStyle/>
        <a:p>
          <a:endParaRPr lang="en-US"/>
        </a:p>
      </dgm:t>
    </dgm:pt>
    <dgm:pt modelId="{57CE893E-F9A1-4B59-A557-E86469A299F2}">
      <dgm:prSet/>
      <dgm:spPr/>
      <dgm:t>
        <a:bodyPr/>
        <a:lstStyle/>
        <a:p>
          <a:r>
            <a:rPr lang="en-US">
              <a:latin typeface="Georgia Pro"/>
            </a:rPr>
            <a:t>DE: $292.7M</a:t>
          </a:r>
        </a:p>
      </dgm:t>
    </dgm:pt>
    <dgm:pt modelId="{F229239C-65AB-434F-BF52-9E6ACC765C40}" type="parTrans" cxnId="{8AD58BD7-101C-4955-8221-ACE923C62BCF}">
      <dgm:prSet/>
      <dgm:spPr/>
      <dgm:t>
        <a:bodyPr/>
        <a:lstStyle/>
        <a:p>
          <a:endParaRPr lang="en-US"/>
        </a:p>
      </dgm:t>
    </dgm:pt>
    <dgm:pt modelId="{9FE324AD-BCEC-4688-B6CC-4472C3AAE598}" type="sibTrans" cxnId="{8AD58BD7-101C-4955-8221-ACE923C62BCF}">
      <dgm:prSet/>
      <dgm:spPr/>
      <dgm:t>
        <a:bodyPr/>
        <a:lstStyle/>
        <a:p>
          <a:endParaRPr lang="en-US"/>
        </a:p>
      </dgm:t>
    </dgm:pt>
    <dgm:pt modelId="{A95C59FC-609D-464D-BDCF-3B592AEDF10B}">
      <dgm:prSet/>
      <dgm:spPr/>
      <dgm:t>
        <a:bodyPr/>
        <a:lstStyle/>
        <a:p>
          <a:r>
            <a:rPr lang="en-US">
              <a:latin typeface="Georgia Pro"/>
            </a:rPr>
            <a:t>Online Shopping Presence</a:t>
          </a:r>
        </a:p>
      </dgm:t>
    </dgm:pt>
    <dgm:pt modelId="{4969FA22-0384-45D9-B8E5-0A9BFC424250}" type="parTrans" cxnId="{178F9B19-AF63-4C7B-884E-3130287D7B6A}">
      <dgm:prSet/>
      <dgm:spPr/>
      <dgm:t>
        <a:bodyPr/>
        <a:lstStyle/>
        <a:p>
          <a:endParaRPr lang="en-US"/>
        </a:p>
      </dgm:t>
    </dgm:pt>
    <dgm:pt modelId="{F593942D-BAA1-439E-B017-7BB84E09213E}" type="sibTrans" cxnId="{178F9B19-AF63-4C7B-884E-3130287D7B6A}">
      <dgm:prSet/>
      <dgm:spPr/>
      <dgm:t>
        <a:bodyPr/>
        <a:lstStyle/>
        <a:p>
          <a:endParaRPr lang="en-US"/>
        </a:p>
      </dgm:t>
    </dgm:pt>
    <dgm:pt modelId="{2B1E06EE-F748-4C25-B7D8-35B2F5C61E4A}">
      <dgm:prSet/>
      <dgm:spPr/>
      <dgm:t>
        <a:bodyPr/>
        <a:lstStyle/>
        <a:p>
          <a:r>
            <a:rPr lang="en-US">
              <a:latin typeface="Georgia Pro"/>
            </a:rPr>
            <a:t>UK: $161B, 38%</a:t>
          </a:r>
        </a:p>
      </dgm:t>
    </dgm:pt>
    <dgm:pt modelId="{969C38BC-8810-4856-ADA2-4C1E6CA7A9E7}" type="parTrans" cxnId="{F07C004C-590C-40F7-BB08-D6E0670C90E4}">
      <dgm:prSet/>
      <dgm:spPr/>
      <dgm:t>
        <a:bodyPr/>
        <a:lstStyle/>
        <a:p>
          <a:endParaRPr lang="en-US"/>
        </a:p>
      </dgm:t>
    </dgm:pt>
    <dgm:pt modelId="{3E968D60-59BE-4F49-B09B-86EB2500A26B}" type="sibTrans" cxnId="{F07C004C-590C-40F7-BB08-D6E0670C90E4}">
      <dgm:prSet/>
      <dgm:spPr/>
      <dgm:t>
        <a:bodyPr/>
        <a:lstStyle/>
        <a:p>
          <a:endParaRPr lang="en-US"/>
        </a:p>
      </dgm:t>
    </dgm:pt>
    <dgm:pt modelId="{B8399BBA-758A-4B13-8AC8-D32050518D2F}">
      <dgm:prSet/>
      <dgm:spPr/>
      <dgm:t>
        <a:bodyPr/>
        <a:lstStyle/>
        <a:p>
          <a:pPr rtl="0"/>
          <a:r>
            <a:rPr lang="en-US">
              <a:latin typeface="Georgia Pro"/>
            </a:rPr>
            <a:t>AU: $0.35B,10%</a:t>
          </a:r>
        </a:p>
      </dgm:t>
    </dgm:pt>
    <dgm:pt modelId="{7925120C-70DD-4FF7-9A4D-26B556AC14EF}" type="parTrans" cxnId="{0B5E9FD9-9C78-4A11-8F31-6B8193354069}">
      <dgm:prSet/>
      <dgm:spPr/>
      <dgm:t>
        <a:bodyPr/>
        <a:lstStyle/>
        <a:p>
          <a:endParaRPr lang="en-US"/>
        </a:p>
      </dgm:t>
    </dgm:pt>
    <dgm:pt modelId="{6601222B-71A3-4893-8710-C075337CA23F}" type="sibTrans" cxnId="{0B5E9FD9-9C78-4A11-8F31-6B8193354069}">
      <dgm:prSet/>
      <dgm:spPr/>
      <dgm:t>
        <a:bodyPr/>
        <a:lstStyle/>
        <a:p>
          <a:endParaRPr lang="en-US"/>
        </a:p>
      </dgm:t>
    </dgm:pt>
    <dgm:pt modelId="{299DD87B-1B9A-496E-A784-014474C3470C}">
      <dgm:prSet/>
      <dgm:spPr/>
      <dgm:t>
        <a:bodyPr/>
        <a:lstStyle/>
        <a:p>
          <a:pPr rtl="0"/>
          <a:r>
            <a:rPr lang="en-US">
              <a:latin typeface="Georgia Pro"/>
            </a:rPr>
            <a:t>FN: $82.45M,20%</a:t>
          </a:r>
        </a:p>
      </dgm:t>
    </dgm:pt>
    <dgm:pt modelId="{E84AB0DA-ACBE-4DD8-A391-F1868BCA3BF5}" type="parTrans" cxnId="{D1C49DF5-AF8C-427F-931B-EBA289DD7A04}">
      <dgm:prSet/>
      <dgm:spPr/>
      <dgm:t>
        <a:bodyPr/>
        <a:lstStyle/>
        <a:p>
          <a:endParaRPr lang="en-US"/>
        </a:p>
      </dgm:t>
    </dgm:pt>
    <dgm:pt modelId="{ADF93622-6B0E-48A5-9D61-C1D5F3D78D71}" type="sibTrans" cxnId="{D1C49DF5-AF8C-427F-931B-EBA289DD7A04}">
      <dgm:prSet/>
      <dgm:spPr/>
      <dgm:t>
        <a:bodyPr/>
        <a:lstStyle/>
        <a:p>
          <a:endParaRPr lang="en-US"/>
        </a:p>
      </dgm:t>
    </dgm:pt>
    <dgm:pt modelId="{0283EB72-C730-448B-9390-AFF8B4BC8EB8}">
      <dgm:prSet/>
      <dgm:spPr/>
      <dgm:t>
        <a:bodyPr/>
        <a:lstStyle/>
        <a:p>
          <a:pPr rtl="0"/>
          <a:r>
            <a:rPr lang="en-US">
              <a:latin typeface="Georgia Pro"/>
            </a:rPr>
            <a:t>DE: $292.7M,22%</a:t>
          </a:r>
        </a:p>
      </dgm:t>
    </dgm:pt>
    <dgm:pt modelId="{5126A327-8658-432A-AD79-AB5ED91FC6A5}" type="parTrans" cxnId="{FDDED5BB-6816-44F7-BE26-8DF90DA73488}">
      <dgm:prSet/>
      <dgm:spPr/>
      <dgm:t>
        <a:bodyPr/>
        <a:lstStyle/>
        <a:p>
          <a:endParaRPr lang="en-US"/>
        </a:p>
      </dgm:t>
    </dgm:pt>
    <dgm:pt modelId="{39052FE8-B598-4CD3-B2C2-32D28A9A6000}" type="sibTrans" cxnId="{FDDED5BB-6816-44F7-BE26-8DF90DA73488}">
      <dgm:prSet/>
      <dgm:spPr/>
      <dgm:t>
        <a:bodyPr/>
        <a:lstStyle/>
        <a:p>
          <a:endParaRPr lang="en-US"/>
        </a:p>
      </dgm:t>
    </dgm:pt>
    <dgm:pt modelId="{540FD6D3-4B10-4D19-B61D-36FC7C32B79C}">
      <dgm:prSet/>
      <dgm:spPr/>
      <dgm:t>
        <a:bodyPr/>
        <a:lstStyle/>
        <a:p>
          <a:r>
            <a:rPr lang="en-US">
              <a:latin typeface="Georgia Pro"/>
            </a:rPr>
            <a:t>Population</a:t>
          </a:r>
        </a:p>
      </dgm:t>
    </dgm:pt>
    <dgm:pt modelId="{19EA2C66-6A7D-46B9-BF44-38DA1831C70D}" type="parTrans" cxnId="{FEC59765-93E5-4DF8-9591-845C5742DBEA}">
      <dgm:prSet/>
      <dgm:spPr/>
      <dgm:t>
        <a:bodyPr/>
        <a:lstStyle/>
        <a:p>
          <a:endParaRPr lang="en-US"/>
        </a:p>
      </dgm:t>
    </dgm:pt>
    <dgm:pt modelId="{60E9965B-FDDB-4E55-92BD-4C113E6A621D}" type="sibTrans" cxnId="{FEC59765-93E5-4DF8-9591-845C5742DBEA}">
      <dgm:prSet/>
      <dgm:spPr/>
      <dgm:t>
        <a:bodyPr/>
        <a:lstStyle/>
        <a:p>
          <a:endParaRPr lang="en-US"/>
        </a:p>
      </dgm:t>
    </dgm:pt>
    <dgm:pt modelId="{C6F22228-FB6F-434B-B8C7-3EAD08586039}">
      <dgm:prSet/>
      <dgm:spPr/>
      <dgm:t>
        <a:bodyPr/>
        <a:lstStyle/>
        <a:p>
          <a:r>
            <a:rPr lang="en-US">
              <a:latin typeface="Georgia Pro"/>
            </a:rPr>
            <a:t>Sydney: 5.3 Million</a:t>
          </a:r>
        </a:p>
      </dgm:t>
    </dgm:pt>
    <dgm:pt modelId="{EA63F015-7D8B-4160-8285-9B4338EBCE03}" type="parTrans" cxnId="{310AFCBE-78E2-4FFF-AB83-7608B511ABC9}">
      <dgm:prSet/>
      <dgm:spPr/>
      <dgm:t>
        <a:bodyPr/>
        <a:lstStyle/>
        <a:p>
          <a:endParaRPr lang="en-US"/>
        </a:p>
      </dgm:t>
    </dgm:pt>
    <dgm:pt modelId="{6AC3F771-B5C8-4372-B577-60D30FF5A6C5}" type="sibTrans" cxnId="{310AFCBE-78E2-4FFF-AB83-7608B511ABC9}">
      <dgm:prSet/>
      <dgm:spPr/>
      <dgm:t>
        <a:bodyPr/>
        <a:lstStyle/>
        <a:p>
          <a:endParaRPr lang="en-US"/>
        </a:p>
      </dgm:t>
    </dgm:pt>
    <dgm:pt modelId="{558C3823-8284-48FC-8AB9-296E7B2D4939}">
      <dgm:prSet/>
      <dgm:spPr/>
      <dgm:t>
        <a:bodyPr/>
        <a:lstStyle/>
        <a:p>
          <a:r>
            <a:rPr lang="en-US">
              <a:latin typeface="Georgia Pro"/>
            </a:rPr>
            <a:t>Auckland: 1.6 Million</a:t>
          </a:r>
        </a:p>
      </dgm:t>
    </dgm:pt>
    <dgm:pt modelId="{2ED2E55F-EA8F-4F5F-B3A7-2C127EF3A016}" type="parTrans" cxnId="{96D68A14-C55A-4EC7-863E-E1ED06210193}">
      <dgm:prSet/>
      <dgm:spPr/>
      <dgm:t>
        <a:bodyPr/>
        <a:lstStyle/>
        <a:p>
          <a:endParaRPr lang="en-US"/>
        </a:p>
      </dgm:t>
    </dgm:pt>
    <dgm:pt modelId="{DE6BD4E8-75C5-4FA8-B7F1-9A8E90125C6C}" type="sibTrans" cxnId="{96D68A14-C55A-4EC7-863E-E1ED06210193}">
      <dgm:prSet/>
      <dgm:spPr/>
      <dgm:t>
        <a:bodyPr/>
        <a:lstStyle/>
        <a:p>
          <a:endParaRPr lang="en-US"/>
        </a:p>
      </dgm:t>
    </dgm:pt>
    <dgm:pt modelId="{6B4A40C5-0E64-4C52-9E0B-A21D77C21498}">
      <dgm:prSet/>
      <dgm:spPr/>
      <dgm:t>
        <a:bodyPr/>
        <a:lstStyle/>
        <a:p>
          <a:r>
            <a:rPr lang="en-US">
              <a:latin typeface="Georgia Pro"/>
            </a:rPr>
            <a:t>Beijing: 21.54 Million</a:t>
          </a:r>
        </a:p>
      </dgm:t>
    </dgm:pt>
    <dgm:pt modelId="{B8EAB883-49D9-4848-BEA9-E1A140819FBE}" type="parTrans" cxnId="{48B5644B-1128-4FAE-8582-9641A7E8F49D}">
      <dgm:prSet/>
      <dgm:spPr/>
      <dgm:t>
        <a:bodyPr/>
        <a:lstStyle/>
        <a:p>
          <a:endParaRPr lang="en-US"/>
        </a:p>
      </dgm:t>
    </dgm:pt>
    <dgm:pt modelId="{DC89BAD6-775A-436F-BB6A-42B02994B46C}" type="sibTrans" cxnId="{48B5644B-1128-4FAE-8582-9641A7E8F49D}">
      <dgm:prSet/>
      <dgm:spPr/>
      <dgm:t>
        <a:bodyPr/>
        <a:lstStyle/>
        <a:p>
          <a:endParaRPr lang="en-US"/>
        </a:p>
      </dgm:t>
    </dgm:pt>
    <dgm:pt modelId="{FA01A725-A8B8-469B-9DD3-F291FA9B5579}">
      <dgm:prSet/>
      <dgm:spPr/>
      <dgm:t>
        <a:bodyPr/>
        <a:lstStyle/>
        <a:p>
          <a:r>
            <a:rPr lang="en-US">
              <a:latin typeface="Georgia Pro"/>
            </a:rPr>
            <a:t>Berlin: 3.57 Million</a:t>
          </a:r>
        </a:p>
      </dgm:t>
    </dgm:pt>
    <dgm:pt modelId="{E0F881A5-F674-4DDA-A177-9CAB12ACF8C5}" type="parTrans" cxnId="{95242ACB-74A0-4A59-894D-4EE79454070F}">
      <dgm:prSet/>
      <dgm:spPr/>
      <dgm:t>
        <a:bodyPr/>
        <a:lstStyle/>
        <a:p>
          <a:endParaRPr lang="en-US"/>
        </a:p>
      </dgm:t>
    </dgm:pt>
    <dgm:pt modelId="{DD4243F0-D38E-4CEA-A695-C436157E3756}" type="sibTrans" cxnId="{95242ACB-74A0-4A59-894D-4EE79454070F}">
      <dgm:prSet/>
      <dgm:spPr/>
      <dgm:t>
        <a:bodyPr/>
        <a:lstStyle/>
        <a:p>
          <a:endParaRPr lang="en-US"/>
        </a:p>
      </dgm:t>
    </dgm:pt>
    <dgm:pt modelId="{0CE080BC-5D22-4EC8-9CEF-4E222ECB3850}">
      <dgm:prSet phldr="0"/>
      <dgm:spPr/>
      <dgm:t>
        <a:bodyPr/>
        <a:lstStyle/>
        <a:p>
          <a:pPr rtl="0"/>
          <a:r>
            <a:rPr lang="en-US">
              <a:latin typeface="Georgia Pro"/>
              <a:cs typeface="Calibri"/>
            </a:rPr>
            <a:t>NZ: $5.5B, 18% </a:t>
          </a:r>
          <a:endParaRPr lang="en-US">
            <a:latin typeface="Georgia Pro"/>
          </a:endParaRPr>
        </a:p>
      </dgm:t>
    </dgm:pt>
    <dgm:pt modelId="{C3FC547F-83D8-4DE3-B083-6307796642B8}" type="parTrans" cxnId="{02C1D08A-38DF-4731-B5C1-58EF8B5BB83D}">
      <dgm:prSet/>
      <dgm:spPr/>
    </dgm:pt>
    <dgm:pt modelId="{6C48F1C5-D9FC-4E3E-8852-C85640F05F7F}" type="sibTrans" cxnId="{02C1D08A-38DF-4731-B5C1-58EF8B5BB83D}">
      <dgm:prSet/>
      <dgm:spPr/>
    </dgm:pt>
    <dgm:pt modelId="{D571795B-90B6-4F43-84DD-51BF7357980A}">
      <dgm:prSet phldr="0"/>
      <dgm:spPr/>
      <dgm:t>
        <a:bodyPr/>
        <a:lstStyle/>
        <a:p>
          <a:pPr rtl="0"/>
          <a:r>
            <a:rPr lang="en-US">
              <a:latin typeface="Georgia Pro"/>
              <a:cs typeface="Calibri"/>
            </a:rPr>
            <a:t>Level of US Exports</a:t>
          </a:r>
        </a:p>
      </dgm:t>
    </dgm:pt>
    <dgm:pt modelId="{AE57127E-50EE-4995-A16E-5BDA5F3C472D}" type="parTrans" cxnId="{CF91447C-5407-4EDA-83A8-5F7CF01C703F}">
      <dgm:prSet/>
      <dgm:spPr/>
    </dgm:pt>
    <dgm:pt modelId="{6FEB5670-B2A6-4666-92D8-579EA2287050}" type="sibTrans" cxnId="{CF91447C-5407-4EDA-83A8-5F7CF01C703F}">
      <dgm:prSet/>
      <dgm:spPr/>
    </dgm:pt>
    <dgm:pt modelId="{93C18FD9-47E9-4A04-8431-282459EDA4A7}">
      <dgm:prSet phldr="0"/>
      <dgm:spPr/>
      <dgm:t>
        <a:bodyPr/>
        <a:lstStyle/>
        <a:p>
          <a:pPr rtl="0"/>
          <a:r>
            <a:rPr lang="en-US">
              <a:latin typeface="Georgia Pro"/>
              <a:cs typeface="Calibri"/>
            </a:rPr>
            <a:t>AU: $30.6B</a:t>
          </a:r>
          <a:endParaRPr lang="en-US">
            <a:latin typeface="Georgia Pro"/>
            <a:cs typeface="Calibri Light" panose="020F0302020204030204"/>
          </a:endParaRPr>
        </a:p>
      </dgm:t>
    </dgm:pt>
    <dgm:pt modelId="{958C4AFD-AB9F-45E8-85D0-35F682B83612}" type="parTrans" cxnId="{59E64638-CD03-437E-B551-76D83E6CB57E}">
      <dgm:prSet/>
      <dgm:spPr/>
    </dgm:pt>
    <dgm:pt modelId="{0E45B27F-8931-4398-8525-C60902946DCD}" type="sibTrans" cxnId="{59E64638-CD03-437E-B551-76D83E6CB57E}">
      <dgm:prSet/>
      <dgm:spPr/>
    </dgm:pt>
    <dgm:pt modelId="{F939E3C7-D590-462D-9700-B60190EEFC41}">
      <dgm:prSet phldr="0"/>
      <dgm:spPr/>
      <dgm:t>
        <a:bodyPr/>
        <a:lstStyle/>
        <a:p>
          <a:r>
            <a:rPr lang="en-US">
              <a:latin typeface="Georgia Pro"/>
              <a:cs typeface="Calibri"/>
            </a:rPr>
            <a:t>FN: $2.65B</a:t>
          </a:r>
        </a:p>
      </dgm:t>
    </dgm:pt>
    <dgm:pt modelId="{2C699367-FDEF-4B4B-81C0-FDAACB029C90}" type="parTrans" cxnId="{63F0C163-1CC3-437F-9BF5-B39254425F19}">
      <dgm:prSet/>
      <dgm:spPr/>
    </dgm:pt>
    <dgm:pt modelId="{EE22F3EA-1E33-4C9F-8D28-2DEE506FA646}" type="sibTrans" cxnId="{63F0C163-1CC3-437F-9BF5-B39254425F19}">
      <dgm:prSet/>
      <dgm:spPr/>
    </dgm:pt>
    <dgm:pt modelId="{579B2751-B599-4F58-A668-4C6785C8C4C7}">
      <dgm:prSet phldr="0"/>
      <dgm:spPr/>
      <dgm:t>
        <a:bodyPr/>
        <a:lstStyle/>
        <a:p>
          <a:r>
            <a:rPr lang="en-US">
              <a:latin typeface="Georgia Pro"/>
              <a:cs typeface="Calibri"/>
            </a:rPr>
            <a:t>CN: $151.3B</a:t>
          </a:r>
        </a:p>
      </dgm:t>
    </dgm:pt>
    <dgm:pt modelId="{84A8A55C-2FC7-4A3D-9880-46CE66BE35D1}" type="parTrans" cxnId="{A460104C-86E9-428F-8F64-09613C9722CF}">
      <dgm:prSet/>
      <dgm:spPr/>
    </dgm:pt>
    <dgm:pt modelId="{637D928E-1CA9-4AA1-B403-C20A92F85154}" type="sibTrans" cxnId="{A460104C-86E9-428F-8F64-09613C9722CF}">
      <dgm:prSet/>
      <dgm:spPr/>
    </dgm:pt>
    <dgm:pt modelId="{35F259D4-81AB-4CBD-9E82-07BBC8847E19}">
      <dgm:prSet phldr="0"/>
      <dgm:spPr/>
      <dgm:t>
        <a:bodyPr/>
        <a:lstStyle/>
        <a:p>
          <a:r>
            <a:rPr lang="en-US">
              <a:latin typeface="Georgia Pro"/>
              <a:cs typeface="Calibri"/>
            </a:rPr>
            <a:t>DE: $72.6B</a:t>
          </a:r>
        </a:p>
      </dgm:t>
    </dgm:pt>
    <dgm:pt modelId="{AAC36635-7623-4D94-899C-75D2C7C580BF}" type="parTrans" cxnId="{FE88A27B-A983-466C-B7FE-EE734CA3026F}">
      <dgm:prSet/>
      <dgm:spPr/>
    </dgm:pt>
    <dgm:pt modelId="{7A09C000-120A-49A6-94F4-B6B06D9AD650}" type="sibTrans" cxnId="{FE88A27B-A983-466C-B7FE-EE734CA3026F}">
      <dgm:prSet/>
      <dgm:spPr/>
    </dgm:pt>
    <dgm:pt modelId="{BE8AF8B5-1A74-40ED-ADAC-98275764FC40}">
      <dgm:prSet phldr="0"/>
      <dgm:spPr/>
      <dgm:t>
        <a:bodyPr/>
        <a:lstStyle/>
        <a:p>
          <a:pPr rtl="0"/>
          <a:r>
            <a:rPr lang="en-US">
              <a:latin typeface="Georgia Pro"/>
              <a:cs typeface="Calibri"/>
            </a:rPr>
            <a:t>London: $68,569</a:t>
          </a:r>
          <a:endParaRPr lang="en-US">
            <a:latin typeface="Georgia Pro"/>
          </a:endParaRPr>
        </a:p>
      </dgm:t>
    </dgm:pt>
    <dgm:pt modelId="{986D983A-171A-4EE4-98FC-B04A6FD33827}" type="parTrans" cxnId="{BFAC77B2-D181-4978-BE3F-161D51D06FBE}">
      <dgm:prSet/>
      <dgm:spPr/>
    </dgm:pt>
    <dgm:pt modelId="{982B9DAF-F3F4-4F69-B79C-8557A37E43D7}" type="sibTrans" cxnId="{BFAC77B2-D181-4978-BE3F-161D51D06FBE}">
      <dgm:prSet/>
      <dgm:spPr/>
    </dgm:pt>
    <dgm:pt modelId="{9ABE87F8-C62E-46DD-89CB-B20C67348F2A}">
      <dgm:prSet phldr="0"/>
      <dgm:spPr/>
      <dgm:t>
        <a:bodyPr/>
        <a:lstStyle/>
        <a:p>
          <a:pPr rtl="0"/>
          <a:r>
            <a:rPr lang="en-US">
              <a:latin typeface="Georgia Pro"/>
              <a:cs typeface="Calibri"/>
            </a:rPr>
            <a:t>Helsinki: $59,289</a:t>
          </a:r>
        </a:p>
      </dgm:t>
    </dgm:pt>
    <dgm:pt modelId="{34468DD8-C71B-45B3-963C-4F8E09B45CC9}" type="parTrans" cxnId="{9C1A0927-E4F5-4E0C-B878-3774F897B7E7}">
      <dgm:prSet/>
      <dgm:spPr/>
    </dgm:pt>
    <dgm:pt modelId="{81B72FAD-9362-4288-A10C-28755E48C959}" type="sibTrans" cxnId="{9C1A0927-E4F5-4E0C-B878-3774F897B7E7}">
      <dgm:prSet/>
      <dgm:spPr/>
    </dgm:pt>
    <dgm:pt modelId="{5F9D537B-3CDB-41BE-B6FC-3A93E4D68826}">
      <dgm:prSet phldr="0"/>
      <dgm:spPr/>
      <dgm:t>
        <a:bodyPr/>
        <a:lstStyle/>
        <a:p>
          <a:pPr rtl="0"/>
          <a:r>
            <a:rPr lang="en-US">
              <a:latin typeface="Georgia Pro"/>
              <a:cs typeface="Calibri"/>
            </a:rPr>
            <a:t>UK: $76.2B</a:t>
          </a:r>
        </a:p>
      </dgm:t>
    </dgm:pt>
    <dgm:pt modelId="{EA8AF999-007A-49DA-80BF-2D662E770948}" type="parTrans" cxnId="{9E400118-188A-4F36-B509-7FA66BB94B33}">
      <dgm:prSet/>
      <dgm:spPr/>
    </dgm:pt>
    <dgm:pt modelId="{36F99860-9765-4C4A-BDD5-82716866FD4E}" type="sibTrans" cxnId="{9E400118-188A-4F36-B509-7FA66BB94B33}">
      <dgm:prSet/>
      <dgm:spPr/>
    </dgm:pt>
    <dgm:pt modelId="{7BF24737-82CF-41B2-8DBF-D0C938F1A3FB}">
      <dgm:prSet phldr="0"/>
      <dgm:spPr/>
      <dgm:t>
        <a:bodyPr/>
        <a:lstStyle/>
        <a:p>
          <a:r>
            <a:rPr lang="en-US">
              <a:latin typeface="Georgia Pro"/>
              <a:cs typeface="Calibri"/>
            </a:rPr>
            <a:t>NZ: $4.17B</a:t>
          </a:r>
          <a:endParaRPr lang="en-US">
            <a:latin typeface="Georgia Pro"/>
          </a:endParaRPr>
        </a:p>
      </dgm:t>
    </dgm:pt>
    <dgm:pt modelId="{062B4A9D-815E-4F82-9227-80357F03BA2C}" type="parTrans" cxnId="{58DC2619-FDE4-478F-A899-26D2675A200E}">
      <dgm:prSet/>
      <dgm:spPr/>
    </dgm:pt>
    <dgm:pt modelId="{584B09B6-279C-4FFB-A660-705D03ED9CBF}" type="sibTrans" cxnId="{58DC2619-FDE4-478F-A899-26D2675A200E}">
      <dgm:prSet/>
      <dgm:spPr/>
    </dgm:pt>
    <dgm:pt modelId="{A7216980-0F28-4A0D-9CD6-177E84EB244B}">
      <dgm:prSet phldr="0"/>
      <dgm:spPr/>
      <dgm:t>
        <a:bodyPr/>
        <a:lstStyle/>
        <a:p>
          <a:r>
            <a:rPr lang="en-US">
              <a:latin typeface="Georgia Pro"/>
            </a:rPr>
            <a:t>NZ: $82.3M</a:t>
          </a:r>
        </a:p>
      </dgm:t>
    </dgm:pt>
    <dgm:pt modelId="{3F335FE9-9B86-431E-B350-2509917FE841}" type="parTrans" cxnId="{115B8B58-DD40-4D72-A301-7EF753F8ACC5}">
      <dgm:prSet/>
      <dgm:spPr/>
    </dgm:pt>
    <dgm:pt modelId="{ED563816-2F82-48C4-B95F-A684FA1F6FD6}" type="sibTrans" cxnId="{115B8B58-DD40-4D72-A301-7EF753F8ACC5}">
      <dgm:prSet/>
      <dgm:spPr/>
    </dgm:pt>
    <dgm:pt modelId="{011192E3-E17F-4CAA-A6BB-DCD0DA99813E}">
      <dgm:prSet phldr="0"/>
      <dgm:spPr/>
      <dgm:t>
        <a:bodyPr/>
        <a:lstStyle/>
        <a:p>
          <a:r>
            <a:rPr lang="en-US">
              <a:latin typeface="Georgia Pro"/>
              <a:cs typeface="Calibri"/>
            </a:rPr>
            <a:t>CN:$23.15B,27%</a:t>
          </a:r>
          <a:endParaRPr lang="en-US">
            <a:latin typeface="Georgia Pro"/>
          </a:endParaRPr>
        </a:p>
      </dgm:t>
    </dgm:pt>
    <dgm:pt modelId="{C5BBCF24-2B73-4599-9EC5-B2176FD74534}" type="parTrans" cxnId="{8647453B-4FD0-428A-8334-4EB8A3AC1857}">
      <dgm:prSet/>
      <dgm:spPr/>
    </dgm:pt>
    <dgm:pt modelId="{F143A5B8-8664-4017-AC6E-A11BBF579C19}" type="sibTrans" cxnId="{8647453B-4FD0-428A-8334-4EB8A3AC1857}">
      <dgm:prSet/>
      <dgm:spPr/>
    </dgm:pt>
    <dgm:pt modelId="{BFE5A204-C948-4B4C-A995-BFC06647F6A0}">
      <dgm:prSet phldr="0"/>
      <dgm:spPr/>
      <dgm:t>
        <a:bodyPr/>
        <a:lstStyle/>
        <a:p>
          <a:pPr rtl="0"/>
          <a:r>
            <a:rPr lang="en-US">
              <a:latin typeface="Georgia Pro"/>
              <a:cs typeface="Calibri"/>
            </a:rPr>
            <a:t>London: 9.0  Million</a:t>
          </a:r>
          <a:endParaRPr lang="en-US">
            <a:latin typeface="Georgia Pro"/>
          </a:endParaRPr>
        </a:p>
      </dgm:t>
    </dgm:pt>
    <dgm:pt modelId="{2F320887-D0DD-496C-8F3B-F1200559B901}" type="parTrans" cxnId="{92ACC84A-9C9D-4DB4-B034-B130DF97CE43}">
      <dgm:prSet/>
      <dgm:spPr/>
    </dgm:pt>
    <dgm:pt modelId="{7A37C764-C8ED-471E-9897-DF339B66420A}" type="sibTrans" cxnId="{92ACC84A-9C9D-4DB4-B034-B130DF97CE43}">
      <dgm:prSet/>
      <dgm:spPr/>
    </dgm:pt>
    <dgm:pt modelId="{07E839B7-CF44-435F-98EE-79013FE60926}">
      <dgm:prSet phldr="0"/>
      <dgm:spPr/>
      <dgm:t>
        <a:bodyPr/>
        <a:lstStyle/>
        <a:p>
          <a:r>
            <a:rPr lang="en-US">
              <a:latin typeface="Georgia Pro"/>
              <a:cs typeface="Calibri"/>
            </a:rPr>
            <a:t>Helsinki: 0.632 Million</a:t>
          </a:r>
          <a:endParaRPr lang="en-US">
            <a:latin typeface="Georgia Pro"/>
          </a:endParaRPr>
        </a:p>
      </dgm:t>
    </dgm:pt>
    <dgm:pt modelId="{7A2277DB-38B5-464D-BC79-98A57FB2BBDC}" type="parTrans" cxnId="{5BCBD841-7C22-4D72-B840-5032A8FF98DC}">
      <dgm:prSet/>
      <dgm:spPr/>
    </dgm:pt>
    <dgm:pt modelId="{A55D3A1D-681C-47D2-A91B-36C5CA89E56C}" type="sibTrans" cxnId="{5BCBD841-7C22-4D72-B840-5032A8FF98DC}">
      <dgm:prSet/>
      <dgm:spPr/>
    </dgm:pt>
    <dgm:pt modelId="{C7963551-408E-4660-B82F-36B4775FD521}" type="pres">
      <dgm:prSet presAssocID="{9BAC72A3-F12E-4A92-B051-5A7251BFCF8F}" presName="Name0" presStyleCnt="0">
        <dgm:presLayoutVars>
          <dgm:dir/>
          <dgm:animLvl val="lvl"/>
          <dgm:resizeHandles val="exact"/>
        </dgm:presLayoutVars>
      </dgm:prSet>
      <dgm:spPr/>
    </dgm:pt>
    <dgm:pt modelId="{ADACF0A5-820D-4D68-A2CB-2CBA5B1344FA}" type="pres">
      <dgm:prSet presAssocID="{D571795B-90B6-4F43-84DD-51BF7357980A}" presName="composite" presStyleCnt="0"/>
      <dgm:spPr/>
    </dgm:pt>
    <dgm:pt modelId="{5F394D18-AD97-4185-A0EC-060FA9C07E02}" type="pres">
      <dgm:prSet presAssocID="{D571795B-90B6-4F43-84DD-51BF7357980A}" presName="parTx" presStyleLbl="alignNode1" presStyleIdx="0" presStyleCnt="5">
        <dgm:presLayoutVars>
          <dgm:chMax val="0"/>
          <dgm:chPref val="0"/>
        </dgm:presLayoutVars>
      </dgm:prSet>
      <dgm:spPr/>
    </dgm:pt>
    <dgm:pt modelId="{6E36159A-A8D5-4AE1-9F9B-627059717831}" type="pres">
      <dgm:prSet presAssocID="{D571795B-90B6-4F43-84DD-51BF7357980A}" presName="desTx" presStyleLbl="alignAccFollowNode1" presStyleIdx="0" presStyleCnt="5">
        <dgm:presLayoutVars/>
      </dgm:prSet>
      <dgm:spPr/>
    </dgm:pt>
    <dgm:pt modelId="{6982A080-5944-4DBC-9C77-96D3456CA7EF}" type="pres">
      <dgm:prSet presAssocID="{6FEB5670-B2A6-4666-92D8-579EA2287050}" presName="space" presStyleCnt="0"/>
      <dgm:spPr/>
    </dgm:pt>
    <dgm:pt modelId="{DABF2FE7-82B3-498A-83B2-9A0109FE81FE}" type="pres">
      <dgm:prSet presAssocID="{97181D66-372A-4303-AA46-B20645A276A6}" presName="composite" presStyleCnt="0"/>
      <dgm:spPr/>
    </dgm:pt>
    <dgm:pt modelId="{FC3265D3-C1F6-4656-B2C3-B088A23E370B}" type="pres">
      <dgm:prSet presAssocID="{97181D66-372A-4303-AA46-B20645A276A6}" presName="parTx" presStyleLbl="alignNode1" presStyleIdx="1" presStyleCnt="5">
        <dgm:presLayoutVars>
          <dgm:chMax val="0"/>
          <dgm:chPref val="0"/>
        </dgm:presLayoutVars>
      </dgm:prSet>
      <dgm:spPr/>
    </dgm:pt>
    <dgm:pt modelId="{48520E41-73AE-41E8-AE01-52A0CB4C74DA}" type="pres">
      <dgm:prSet presAssocID="{97181D66-372A-4303-AA46-B20645A276A6}" presName="desTx" presStyleLbl="alignAccFollowNode1" presStyleIdx="1" presStyleCnt="5">
        <dgm:presLayoutVars/>
      </dgm:prSet>
      <dgm:spPr/>
    </dgm:pt>
    <dgm:pt modelId="{B9E5656F-0366-4609-88A3-B0BBA5708F42}" type="pres">
      <dgm:prSet presAssocID="{EF79DEDA-5BB8-4F0E-9B0D-C050E7DBC3F8}" presName="space" presStyleCnt="0"/>
      <dgm:spPr/>
    </dgm:pt>
    <dgm:pt modelId="{3159228A-F8D9-4C4F-A44E-5C5944CDFEE1}" type="pres">
      <dgm:prSet presAssocID="{2908123A-31C0-4C2E-AF42-80976FF16342}" presName="composite" presStyleCnt="0"/>
      <dgm:spPr/>
    </dgm:pt>
    <dgm:pt modelId="{4B37C409-0C52-4263-9DB1-179C7ACCCFEB}" type="pres">
      <dgm:prSet presAssocID="{2908123A-31C0-4C2E-AF42-80976FF16342}" presName="parTx" presStyleLbl="alignNode1" presStyleIdx="2" presStyleCnt="5">
        <dgm:presLayoutVars>
          <dgm:chMax val="0"/>
          <dgm:chPref val="0"/>
        </dgm:presLayoutVars>
      </dgm:prSet>
      <dgm:spPr/>
    </dgm:pt>
    <dgm:pt modelId="{98997FF9-F28C-43D8-AAE4-C22673C8C4EA}" type="pres">
      <dgm:prSet presAssocID="{2908123A-31C0-4C2E-AF42-80976FF16342}" presName="desTx" presStyleLbl="alignAccFollowNode1" presStyleIdx="2" presStyleCnt="5">
        <dgm:presLayoutVars/>
      </dgm:prSet>
      <dgm:spPr/>
    </dgm:pt>
    <dgm:pt modelId="{4E7123A9-CF2D-4483-994C-314910F541BB}" type="pres">
      <dgm:prSet presAssocID="{5933C3DD-4DFD-4727-87AB-79B5019F9891}" presName="space" presStyleCnt="0"/>
      <dgm:spPr/>
    </dgm:pt>
    <dgm:pt modelId="{FDE28B80-88FF-4452-875F-0AFB6C2CF9E4}" type="pres">
      <dgm:prSet presAssocID="{A95C59FC-609D-464D-BDCF-3B592AEDF10B}" presName="composite" presStyleCnt="0"/>
      <dgm:spPr/>
    </dgm:pt>
    <dgm:pt modelId="{6128B334-2036-420A-9585-B6370CE448EC}" type="pres">
      <dgm:prSet presAssocID="{A95C59FC-609D-464D-BDCF-3B592AEDF10B}" presName="parTx" presStyleLbl="alignNode1" presStyleIdx="3" presStyleCnt="5">
        <dgm:presLayoutVars>
          <dgm:chMax val="0"/>
          <dgm:chPref val="0"/>
        </dgm:presLayoutVars>
      </dgm:prSet>
      <dgm:spPr/>
    </dgm:pt>
    <dgm:pt modelId="{0C99F12D-0682-485D-BB8F-24521EC5625D}" type="pres">
      <dgm:prSet presAssocID="{A95C59FC-609D-464D-BDCF-3B592AEDF10B}" presName="desTx" presStyleLbl="alignAccFollowNode1" presStyleIdx="3" presStyleCnt="5">
        <dgm:presLayoutVars/>
      </dgm:prSet>
      <dgm:spPr/>
    </dgm:pt>
    <dgm:pt modelId="{516DD121-F8F7-4582-938A-0B73B772D821}" type="pres">
      <dgm:prSet presAssocID="{F593942D-BAA1-439E-B017-7BB84E09213E}" presName="space" presStyleCnt="0"/>
      <dgm:spPr/>
    </dgm:pt>
    <dgm:pt modelId="{2F922CBC-CCC2-4D43-A8A9-8F929326F927}" type="pres">
      <dgm:prSet presAssocID="{540FD6D3-4B10-4D19-B61D-36FC7C32B79C}" presName="composite" presStyleCnt="0"/>
      <dgm:spPr/>
    </dgm:pt>
    <dgm:pt modelId="{65B556F2-1AEB-43D4-B309-92C97BA0CBEE}" type="pres">
      <dgm:prSet presAssocID="{540FD6D3-4B10-4D19-B61D-36FC7C32B79C}" presName="parTx" presStyleLbl="alignNode1" presStyleIdx="4" presStyleCnt="5">
        <dgm:presLayoutVars>
          <dgm:chMax val="0"/>
          <dgm:chPref val="0"/>
        </dgm:presLayoutVars>
      </dgm:prSet>
      <dgm:spPr/>
    </dgm:pt>
    <dgm:pt modelId="{BAA3B895-ABCB-4B41-8221-57A1FB84620D}" type="pres">
      <dgm:prSet presAssocID="{540FD6D3-4B10-4D19-B61D-36FC7C32B79C}" presName="desTx" presStyleLbl="alignAccFollowNode1" presStyleIdx="4" presStyleCnt="5">
        <dgm:presLayoutVars/>
      </dgm:prSet>
      <dgm:spPr/>
    </dgm:pt>
  </dgm:ptLst>
  <dgm:cxnLst>
    <dgm:cxn modelId="{FB6CB806-E141-43EE-9D97-318844B2F2DC}" type="presOf" srcId="{6B4A40C5-0E64-4C52-9E0B-A21D77C21498}" destId="{BAA3B895-ABCB-4B41-8221-57A1FB84620D}" srcOrd="0" destOrd="4" presId="urn:microsoft.com/office/officeart/2016/7/layout/HorizontalActionList"/>
    <dgm:cxn modelId="{B84C0007-BDCC-4668-AC3D-D88E453C1791}" type="presOf" srcId="{8FD25331-C057-4C4F-88B2-C564A33E7301}" destId="{98997FF9-F28C-43D8-AAE4-C22673C8C4EA}" srcOrd="0" destOrd="3" presId="urn:microsoft.com/office/officeart/2016/7/layout/HorizontalActionList"/>
    <dgm:cxn modelId="{1C8D0008-4096-4272-B9A4-2F4AF0F28180}" type="presOf" srcId="{011192E3-E17F-4CAA-A6BB-DCD0DA99813E}" destId="{0C99F12D-0682-485D-BB8F-24521EC5625D}" srcOrd="0" destOrd="4" presId="urn:microsoft.com/office/officeart/2016/7/layout/HorizontalActionList"/>
    <dgm:cxn modelId="{756E7909-1C8D-4F17-8F35-BC3644A2A6EE}" type="presOf" srcId="{93C18FD9-47E9-4A04-8431-282459EDA4A7}" destId="{6E36159A-A8D5-4AE1-9F9B-627059717831}" srcOrd="0" destOrd="1" presId="urn:microsoft.com/office/officeart/2016/7/layout/HorizontalActionList"/>
    <dgm:cxn modelId="{DCF2750A-B60C-4B1E-AB58-755063E34ACA}" type="presOf" srcId="{0283EB72-C730-448B-9390-AFF8B4BC8EB8}" destId="{0C99F12D-0682-485D-BB8F-24521EC5625D}" srcOrd="0" destOrd="5" presId="urn:microsoft.com/office/officeart/2016/7/layout/HorizontalActionList"/>
    <dgm:cxn modelId="{2C85170B-7733-4B71-88FD-60CDDAACF531}" type="presOf" srcId="{7F7EE8C8-A574-4241-8FE9-BD8C5E348DD1}" destId="{48520E41-73AE-41E8-AE01-52A0CB4C74DA}" srcOrd="0" destOrd="1" presId="urn:microsoft.com/office/officeart/2016/7/layout/HorizontalActionList"/>
    <dgm:cxn modelId="{5910570E-F77E-4209-AB39-A8C9A73B41EF}" type="presOf" srcId="{579B2751-B599-4F58-A668-4C6785C8C4C7}" destId="{6E36159A-A8D5-4AE1-9F9B-627059717831}" srcOrd="0" destOrd="4" presId="urn:microsoft.com/office/officeart/2016/7/layout/HorizontalActionList"/>
    <dgm:cxn modelId="{BF22BB13-BBD3-4EFB-BAE2-82DC593F6281}" type="presOf" srcId="{540FD6D3-4B10-4D19-B61D-36FC7C32B79C}" destId="{65B556F2-1AEB-43D4-B309-92C97BA0CBEE}" srcOrd="0" destOrd="0" presId="urn:microsoft.com/office/officeart/2016/7/layout/HorizontalActionList"/>
    <dgm:cxn modelId="{96D68A14-C55A-4EC7-863E-E1ED06210193}" srcId="{540FD6D3-4B10-4D19-B61D-36FC7C32B79C}" destId="{558C3823-8284-48FC-8AB9-296E7B2D4939}" srcOrd="2" destOrd="0" parTransId="{2ED2E55F-EA8F-4F5F-B3A7-2C127EF3A016}" sibTransId="{DE6BD4E8-75C5-4FA8-B7F1-9A8E90125C6C}"/>
    <dgm:cxn modelId="{9E400118-188A-4F36-B509-7FA66BB94B33}" srcId="{D571795B-90B6-4F43-84DD-51BF7357980A}" destId="{5F9D537B-3CDB-41BE-B6FC-3A93E4D68826}" srcOrd="0" destOrd="0" parTransId="{EA8AF999-007A-49DA-80BF-2D662E770948}" sibTransId="{36F99860-9765-4C4A-BDD5-82716866FD4E}"/>
    <dgm:cxn modelId="{5735C618-23F3-4685-995F-57AF1AAB4097}" type="presOf" srcId="{2908123A-31C0-4C2E-AF42-80976FF16342}" destId="{4B37C409-0C52-4263-9DB1-179C7ACCCFEB}" srcOrd="0" destOrd="0" presId="urn:microsoft.com/office/officeart/2016/7/layout/HorizontalActionList"/>
    <dgm:cxn modelId="{58DC2619-FDE4-478F-A899-26D2675A200E}" srcId="{D571795B-90B6-4F43-84DD-51BF7357980A}" destId="{7BF24737-82CF-41B2-8DBF-D0C938F1A3FB}" srcOrd="2" destOrd="0" parTransId="{062B4A9D-815E-4F82-9227-80357F03BA2C}" sibTransId="{584B09B6-279C-4FFB-A660-705D03ED9CBF}"/>
    <dgm:cxn modelId="{178F9B19-AF63-4C7B-884E-3130287D7B6A}" srcId="{9BAC72A3-F12E-4A92-B051-5A7251BFCF8F}" destId="{A95C59FC-609D-464D-BDCF-3B592AEDF10B}" srcOrd="3" destOrd="0" parTransId="{4969FA22-0384-45D9-B8E5-0A9BFC424250}" sibTransId="{F593942D-BAA1-439E-B017-7BB84E09213E}"/>
    <dgm:cxn modelId="{1597B31A-35AC-4FCB-8FE8-5767DCBD8958}" type="presOf" srcId="{BB4C3E70-633A-454B-B8EE-A25AE450CE53}" destId="{48520E41-73AE-41E8-AE01-52A0CB4C74DA}" srcOrd="0" destOrd="5" presId="urn:microsoft.com/office/officeart/2016/7/layout/HorizontalActionList"/>
    <dgm:cxn modelId="{14E0191B-61FF-417A-82A5-090CBB61F37B}" type="presOf" srcId="{D571795B-90B6-4F43-84DD-51BF7357980A}" destId="{5F394D18-AD97-4185-A0EC-060FA9C07E02}" srcOrd="0" destOrd="0" presId="urn:microsoft.com/office/officeart/2016/7/layout/HorizontalActionList"/>
    <dgm:cxn modelId="{89839326-BF0D-487C-AC85-E814F395880F}" type="presOf" srcId="{A7216980-0F28-4A0D-9CD6-177E84EB244B}" destId="{98997FF9-F28C-43D8-AAE4-C22673C8C4EA}" srcOrd="0" destOrd="2" presId="urn:microsoft.com/office/officeart/2016/7/layout/HorizontalActionList"/>
    <dgm:cxn modelId="{9C1A0927-E4F5-4E0C-B878-3774F897B7E7}" srcId="{97181D66-372A-4303-AA46-B20645A276A6}" destId="{9ABE87F8-C62E-46DD-89CB-B20C67348F2A}" srcOrd="3" destOrd="0" parTransId="{34468DD8-C71B-45B3-963C-4F8E09B45CC9}" sibTransId="{81B72FAD-9362-4288-A10C-28755E48C959}"/>
    <dgm:cxn modelId="{C56CB32C-74CF-4B84-928D-B9A9A866B77E}" type="presOf" srcId="{9ABE87F8-C62E-46DD-89CB-B20C67348F2A}" destId="{48520E41-73AE-41E8-AE01-52A0CB4C74DA}" srcOrd="0" destOrd="3" presId="urn:microsoft.com/office/officeart/2016/7/layout/HorizontalActionList"/>
    <dgm:cxn modelId="{4848B42C-D947-4679-85E9-19B75FE82E2B}" srcId="{9BAC72A3-F12E-4A92-B051-5A7251BFCF8F}" destId="{97181D66-372A-4303-AA46-B20645A276A6}" srcOrd="1" destOrd="0" parTransId="{F3E740DF-0000-4C61-99E1-1AC6EFDD9B8E}" sibTransId="{EF79DEDA-5BB8-4F0E-9B0D-C050E7DBC3F8}"/>
    <dgm:cxn modelId="{513B0D36-F420-4D52-ADF4-025CF6FCA224}" srcId="{2908123A-31C0-4C2E-AF42-80976FF16342}" destId="{15DE1AAB-2C43-4A52-AB11-F6EA2B6E4DDB}" srcOrd="1" destOrd="0" parTransId="{C68DA1FC-A5A2-40AD-BC27-0122C23A11A5}" sibTransId="{A6F73262-5CFF-4C51-BEF6-47E5AA745A54}"/>
    <dgm:cxn modelId="{59E64638-CD03-437E-B551-76D83E6CB57E}" srcId="{D571795B-90B6-4F43-84DD-51BF7357980A}" destId="{93C18FD9-47E9-4A04-8431-282459EDA4A7}" srcOrd="1" destOrd="0" parTransId="{958C4AFD-AB9F-45E8-85D0-35F682B83612}" sibTransId="{0E45B27F-8931-4398-8525-C60902946DCD}"/>
    <dgm:cxn modelId="{8647453B-4FD0-428A-8334-4EB8A3AC1857}" srcId="{A95C59FC-609D-464D-BDCF-3B592AEDF10B}" destId="{011192E3-E17F-4CAA-A6BB-DCD0DA99813E}" srcOrd="4" destOrd="0" parTransId="{C5BBCF24-2B73-4599-9EC5-B2176FD74534}" sibTransId="{F143A5B8-8664-4017-AC6E-A11BBF579C19}"/>
    <dgm:cxn modelId="{7D79E53C-8741-4B23-BECA-B0FACF4F21C1}" srcId="{2908123A-31C0-4C2E-AF42-80976FF16342}" destId="{3B8B60AC-54FA-4A6E-8174-31D07850B47B}" srcOrd="0" destOrd="0" parTransId="{C92CB1B1-5B36-423B-A8B5-549D9F4E4AE8}" sibTransId="{48B323AF-5CE3-4B08-9BCA-573887527ACE}"/>
    <dgm:cxn modelId="{A1F8953E-0E2F-4C8F-88B3-8259CF065AE9}" srcId="{2908123A-31C0-4C2E-AF42-80976FF16342}" destId="{8FD25331-C057-4C4F-88B2-C564A33E7301}" srcOrd="3" destOrd="0" parTransId="{6B4A5035-0DAB-4895-A4E1-20F8A73CCDCD}" sibTransId="{51F62978-2BA3-412B-A3EA-AA93F06C96C9}"/>
    <dgm:cxn modelId="{5BCBD841-7C22-4D72-B840-5032A8FF98DC}" srcId="{540FD6D3-4B10-4D19-B61D-36FC7C32B79C}" destId="{07E839B7-CF44-435F-98EE-79013FE60926}" srcOrd="3" destOrd="0" parTransId="{7A2277DB-38B5-464D-BC79-98A57FB2BBDC}" sibTransId="{A55D3A1D-681C-47D2-A91B-36C5CA89E56C}"/>
    <dgm:cxn modelId="{29C8A848-0E78-44A1-96F6-CAACCE29822A}" type="presOf" srcId="{07E839B7-CF44-435F-98EE-79013FE60926}" destId="{BAA3B895-ABCB-4B41-8221-57A1FB84620D}" srcOrd="0" destOrd="3" presId="urn:microsoft.com/office/officeart/2016/7/layout/HorizontalActionList"/>
    <dgm:cxn modelId="{92ACC84A-9C9D-4DB4-B034-B130DF97CE43}" srcId="{540FD6D3-4B10-4D19-B61D-36FC7C32B79C}" destId="{BFE5A204-C948-4B4C-A995-BFC06647F6A0}" srcOrd="0" destOrd="0" parTransId="{2F320887-D0DD-496C-8F3B-F1200559B901}" sibTransId="{7A37C764-C8ED-471E-9897-DF339B66420A}"/>
    <dgm:cxn modelId="{48B5644B-1128-4FAE-8582-9641A7E8F49D}" srcId="{540FD6D3-4B10-4D19-B61D-36FC7C32B79C}" destId="{6B4A40C5-0E64-4C52-9E0B-A21D77C21498}" srcOrd="4" destOrd="0" parTransId="{B8EAB883-49D9-4848-BEA9-E1A140819FBE}" sibTransId="{DC89BAD6-775A-436F-BB6A-42B02994B46C}"/>
    <dgm:cxn modelId="{F07C004C-590C-40F7-BB08-D6E0670C90E4}" srcId="{A95C59FC-609D-464D-BDCF-3B592AEDF10B}" destId="{2B1E06EE-F748-4C25-B7D8-35B2F5C61E4A}" srcOrd="0" destOrd="0" parTransId="{969C38BC-8810-4856-ADA2-4C1E6CA7A9E7}" sibTransId="{3E968D60-59BE-4F49-B09B-86EB2500A26B}"/>
    <dgm:cxn modelId="{A460104C-86E9-428F-8F64-09613C9722CF}" srcId="{D571795B-90B6-4F43-84DD-51BF7357980A}" destId="{579B2751-B599-4F58-A668-4C6785C8C4C7}" srcOrd="4" destOrd="0" parTransId="{84A8A55C-2FC7-4A3D-9880-46CE66BE35D1}" sibTransId="{637D928E-1CA9-4AA1-B403-C20A92F85154}"/>
    <dgm:cxn modelId="{8869FE4C-18CF-4DE1-8298-36BA2A72F508}" type="presOf" srcId="{B8399BBA-758A-4B13-8AC8-D32050518D2F}" destId="{0C99F12D-0682-485D-BB8F-24521EC5625D}" srcOrd="0" destOrd="1" presId="urn:microsoft.com/office/officeart/2016/7/layout/HorizontalActionList"/>
    <dgm:cxn modelId="{463AFD4E-4FDC-4074-A8E5-1A67C34F7935}" type="presOf" srcId="{57CE893E-F9A1-4B59-A557-E86469A299F2}" destId="{98997FF9-F28C-43D8-AAE4-C22673C8C4EA}" srcOrd="0" destOrd="5" presId="urn:microsoft.com/office/officeart/2016/7/layout/HorizontalActionList"/>
    <dgm:cxn modelId="{F5820D4F-EA48-4ECF-84AF-44714211BF04}" type="presOf" srcId="{BFE5A204-C948-4B4C-A995-BFC06647F6A0}" destId="{BAA3B895-ABCB-4B41-8221-57A1FB84620D}" srcOrd="0" destOrd="0" presId="urn:microsoft.com/office/officeart/2016/7/layout/HorizontalActionList"/>
    <dgm:cxn modelId="{7841A953-5889-4806-9FB6-9B044FD1EBEC}" type="presOf" srcId="{558C3823-8284-48FC-8AB9-296E7B2D4939}" destId="{BAA3B895-ABCB-4B41-8221-57A1FB84620D}" srcOrd="0" destOrd="2" presId="urn:microsoft.com/office/officeart/2016/7/layout/HorizontalActionList"/>
    <dgm:cxn modelId="{7AA72758-39B5-4B44-B678-4ADBE676638F}" type="presOf" srcId="{3B8B60AC-54FA-4A6E-8174-31D07850B47B}" destId="{98997FF9-F28C-43D8-AAE4-C22673C8C4EA}" srcOrd="0" destOrd="0" presId="urn:microsoft.com/office/officeart/2016/7/layout/HorizontalActionList"/>
    <dgm:cxn modelId="{115B8B58-DD40-4D72-A301-7EF753F8ACC5}" srcId="{2908123A-31C0-4C2E-AF42-80976FF16342}" destId="{A7216980-0F28-4A0D-9CD6-177E84EB244B}" srcOrd="2" destOrd="0" parTransId="{3F335FE9-9B86-431E-B350-2509917FE841}" sibTransId="{ED563816-2F82-48C4-B95F-A684FA1F6FD6}"/>
    <dgm:cxn modelId="{63F0C163-1CC3-437F-9BF5-B39254425F19}" srcId="{D571795B-90B6-4F43-84DD-51BF7357980A}" destId="{F939E3C7-D590-462D-9700-B60190EEFC41}" srcOrd="3" destOrd="0" parTransId="{2C699367-FDEF-4B4B-81C0-FDAACB029C90}" sibTransId="{EE22F3EA-1E33-4C9F-8D28-2DEE506FA646}"/>
    <dgm:cxn modelId="{FEC59765-93E5-4DF8-9591-845C5742DBEA}" srcId="{9BAC72A3-F12E-4A92-B051-5A7251BFCF8F}" destId="{540FD6D3-4B10-4D19-B61D-36FC7C32B79C}" srcOrd="4" destOrd="0" parTransId="{19EA2C66-6A7D-46B9-BF44-38DA1831C70D}" sibTransId="{60E9965B-FDDB-4E55-92BD-4C113E6A621D}"/>
    <dgm:cxn modelId="{FE88A27B-A983-466C-B7FE-EE734CA3026F}" srcId="{D571795B-90B6-4F43-84DD-51BF7357980A}" destId="{35F259D4-81AB-4CBD-9E82-07BBC8847E19}" srcOrd="5" destOrd="0" parTransId="{AAC36635-7623-4D94-899C-75D2C7C580BF}" sibTransId="{7A09C000-120A-49A6-94F4-B6B06D9AD650}"/>
    <dgm:cxn modelId="{CF91447C-5407-4EDA-83A8-5F7CF01C703F}" srcId="{9BAC72A3-F12E-4A92-B051-5A7251BFCF8F}" destId="{D571795B-90B6-4F43-84DD-51BF7357980A}" srcOrd="0" destOrd="0" parTransId="{AE57127E-50EE-4995-A16E-5BDA5F3C472D}" sibTransId="{6FEB5670-B2A6-4666-92D8-579EA2287050}"/>
    <dgm:cxn modelId="{3405B688-39CD-4759-9A09-4285336D4C84}" type="presOf" srcId="{3A2B8379-1379-4C36-87DE-B4760D200064}" destId="{98997FF9-F28C-43D8-AAE4-C22673C8C4EA}" srcOrd="0" destOrd="4" presId="urn:microsoft.com/office/officeart/2016/7/layout/HorizontalActionList"/>
    <dgm:cxn modelId="{02C1D08A-38DF-4731-B5C1-58EF8B5BB83D}" srcId="{A95C59FC-609D-464D-BDCF-3B592AEDF10B}" destId="{0CE080BC-5D22-4EC8-9CEF-4E222ECB3850}" srcOrd="2" destOrd="0" parTransId="{C3FC547F-83D8-4DE3-B083-6307796642B8}" sibTransId="{6C48F1C5-D9FC-4E3E-8852-C85640F05F7F}"/>
    <dgm:cxn modelId="{623D7896-049F-4F2A-AF43-F8C4E1144B45}" srcId="{9BAC72A3-F12E-4A92-B051-5A7251BFCF8F}" destId="{2908123A-31C0-4C2E-AF42-80976FF16342}" srcOrd="2" destOrd="0" parTransId="{C8D7320B-2441-4F9E-97B2-22BCACADC5DE}" sibTransId="{5933C3DD-4DFD-4727-87AB-79B5019F9891}"/>
    <dgm:cxn modelId="{1AAC029A-84F8-487A-88D4-C408CE1C9376}" type="presOf" srcId="{299DD87B-1B9A-496E-A784-014474C3470C}" destId="{0C99F12D-0682-485D-BB8F-24521EC5625D}" srcOrd="0" destOrd="3" presId="urn:microsoft.com/office/officeart/2016/7/layout/HorizontalActionList"/>
    <dgm:cxn modelId="{276AEC9B-DDF9-4B43-9503-A51358F5AC79}" type="presOf" srcId="{FA01A725-A8B8-469B-9DD3-F291FA9B5579}" destId="{BAA3B895-ABCB-4B41-8221-57A1FB84620D}" srcOrd="0" destOrd="5" presId="urn:microsoft.com/office/officeart/2016/7/layout/HorizontalActionList"/>
    <dgm:cxn modelId="{D72342A5-341A-4571-B662-5957BB0E387F}" srcId="{97181D66-372A-4303-AA46-B20645A276A6}" destId="{60963D07-BC6B-4400-816B-2DE4F058C4A0}" srcOrd="2" destOrd="0" parTransId="{8DB1B92D-9253-4EF6-A78F-AFAD77C2FDB7}" sibTransId="{58B5F023-A538-4B26-928F-B613D76510EE}"/>
    <dgm:cxn modelId="{02322BAE-0048-489E-80ED-30AE944A0AF1}" type="presOf" srcId="{C6F22228-FB6F-434B-B8C7-3EAD08586039}" destId="{BAA3B895-ABCB-4B41-8221-57A1FB84620D}" srcOrd="0" destOrd="1" presId="urn:microsoft.com/office/officeart/2016/7/layout/HorizontalActionList"/>
    <dgm:cxn modelId="{BFAC77B2-D181-4978-BE3F-161D51D06FBE}" srcId="{97181D66-372A-4303-AA46-B20645A276A6}" destId="{BE8AF8B5-1A74-40ED-ADAC-98275764FC40}" srcOrd="0" destOrd="0" parTransId="{986D983A-171A-4EE4-98FC-B04A6FD33827}" sibTransId="{982B9DAF-F3F4-4F69-B79C-8557A37E43D7}"/>
    <dgm:cxn modelId="{B707EEB3-15B3-4748-921B-9E5F9485805A}" srcId="{97181D66-372A-4303-AA46-B20645A276A6}" destId="{7F7EE8C8-A574-4241-8FE9-BD8C5E348DD1}" srcOrd="1" destOrd="0" parTransId="{1CE2F4A1-29DE-4417-B120-4DF9909DE8EE}" sibTransId="{82C814BE-FC78-44CD-B99A-8DEA6CF00F7A}"/>
    <dgm:cxn modelId="{D91E46B5-F7D0-47BA-8ACB-08A8D75B9368}" type="presOf" srcId="{15DE1AAB-2C43-4A52-AB11-F6EA2B6E4DDB}" destId="{98997FF9-F28C-43D8-AAE4-C22673C8C4EA}" srcOrd="0" destOrd="1" presId="urn:microsoft.com/office/officeart/2016/7/layout/HorizontalActionList"/>
    <dgm:cxn modelId="{1D7F0EB7-ECC0-45F1-A163-6DB657A218D0}" type="presOf" srcId="{60963D07-BC6B-4400-816B-2DE4F058C4A0}" destId="{48520E41-73AE-41E8-AE01-52A0CB4C74DA}" srcOrd="0" destOrd="2" presId="urn:microsoft.com/office/officeart/2016/7/layout/HorizontalActionList"/>
    <dgm:cxn modelId="{879CA5BA-266D-4233-9806-050E842DD674}" type="presOf" srcId="{1C715FC4-5FBB-4FFE-8C7A-CD12CDDE034A}" destId="{48520E41-73AE-41E8-AE01-52A0CB4C74DA}" srcOrd="0" destOrd="4" presId="urn:microsoft.com/office/officeart/2016/7/layout/HorizontalActionList"/>
    <dgm:cxn modelId="{FDDED5BB-6816-44F7-BE26-8DF90DA73488}" srcId="{A95C59FC-609D-464D-BDCF-3B592AEDF10B}" destId="{0283EB72-C730-448B-9390-AFF8B4BC8EB8}" srcOrd="5" destOrd="0" parTransId="{5126A327-8658-432A-AD79-AB5ED91FC6A5}" sibTransId="{39052FE8-B598-4CD3-B2C2-32D28A9A6000}"/>
    <dgm:cxn modelId="{5C80CDBE-EF5A-4B57-AA87-39FA7E3D676E}" type="presOf" srcId="{5F9D537B-3CDB-41BE-B6FC-3A93E4D68826}" destId="{6E36159A-A8D5-4AE1-9F9B-627059717831}" srcOrd="0" destOrd="0" presId="urn:microsoft.com/office/officeart/2016/7/layout/HorizontalActionList"/>
    <dgm:cxn modelId="{310AFCBE-78E2-4FFF-AB83-7608B511ABC9}" srcId="{540FD6D3-4B10-4D19-B61D-36FC7C32B79C}" destId="{C6F22228-FB6F-434B-B8C7-3EAD08586039}" srcOrd="1" destOrd="0" parTransId="{EA63F015-7D8B-4160-8285-9B4338EBCE03}" sibTransId="{6AC3F771-B5C8-4372-B577-60D30FF5A6C5}"/>
    <dgm:cxn modelId="{C517E0C0-56A6-4B7E-B9F0-32C2CB0CEAA0}" type="presOf" srcId="{35F259D4-81AB-4CBD-9E82-07BBC8847E19}" destId="{6E36159A-A8D5-4AE1-9F9B-627059717831}" srcOrd="0" destOrd="5" presId="urn:microsoft.com/office/officeart/2016/7/layout/HorizontalActionList"/>
    <dgm:cxn modelId="{EA5CD5C2-C596-440F-9C30-398654AE027F}" srcId="{97181D66-372A-4303-AA46-B20645A276A6}" destId="{BB4C3E70-633A-454B-B8EE-A25AE450CE53}" srcOrd="5" destOrd="0" parTransId="{C4DE7F97-2A6C-4176-8588-6B7B4DFAAB41}" sibTransId="{48102C59-7B47-493A-9003-5F08C95F9839}"/>
    <dgm:cxn modelId="{65D8CEC6-763D-4C70-A650-D9D1CEE2F5C6}" srcId="{97181D66-372A-4303-AA46-B20645A276A6}" destId="{1C715FC4-5FBB-4FFE-8C7A-CD12CDDE034A}" srcOrd="4" destOrd="0" parTransId="{5C4D7339-28E6-4156-8CA8-A8BE8D59AC98}" sibTransId="{0EE3C764-5271-4199-8C0E-41C1DB02E3E5}"/>
    <dgm:cxn modelId="{1F8260C7-EB4E-430F-A139-6B92E0382560}" type="presOf" srcId="{0CE080BC-5D22-4EC8-9CEF-4E222ECB3850}" destId="{0C99F12D-0682-485D-BB8F-24521EC5625D}" srcOrd="0" destOrd="2" presId="urn:microsoft.com/office/officeart/2016/7/layout/HorizontalActionList"/>
    <dgm:cxn modelId="{161541CA-53E2-4DCA-B8D3-ADFCF5D18931}" type="presOf" srcId="{2B1E06EE-F748-4C25-B7D8-35B2F5C61E4A}" destId="{0C99F12D-0682-485D-BB8F-24521EC5625D}" srcOrd="0" destOrd="0" presId="urn:microsoft.com/office/officeart/2016/7/layout/HorizontalActionList"/>
    <dgm:cxn modelId="{E8B192CA-30C4-4ED9-ADDF-4B2525AFDB31}" type="presOf" srcId="{F939E3C7-D590-462D-9700-B60190EEFC41}" destId="{6E36159A-A8D5-4AE1-9F9B-627059717831}" srcOrd="0" destOrd="3" presId="urn:microsoft.com/office/officeart/2016/7/layout/HorizontalActionList"/>
    <dgm:cxn modelId="{95242ACB-74A0-4A59-894D-4EE79454070F}" srcId="{540FD6D3-4B10-4D19-B61D-36FC7C32B79C}" destId="{FA01A725-A8B8-469B-9DD3-F291FA9B5579}" srcOrd="5" destOrd="0" parTransId="{E0F881A5-F674-4DDA-A177-9CAB12ACF8C5}" sibTransId="{DD4243F0-D38E-4CEA-A695-C436157E3756}"/>
    <dgm:cxn modelId="{A72770CB-55CF-4BAD-A6EA-4CFCFD574F08}" type="presOf" srcId="{7BF24737-82CF-41B2-8DBF-D0C938F1A3FB}" destId="{6E36159A-A8D5-4AE1-9F9B-627059717831}" srcOrd="0" destOrd="2" presId="urn:microsoft.com/office/officeart/2016/7/layout/HorizontalActionList"/>
    <dgm:cxn modelId="{8AD58BD7-101C-4955-8221-ACE923C62BCF}" srcId="{2908123A-31C0-4C2E-AF42-80976FF16342}" destId="{57CE893E-F9A1-4B59-A557-E86469A299F2}" srcOrd="5" destOrd="0" parTransId="{F229239C-65AB-434F-BF52-9E6ACC765C40}" sibTransId="{9FE324AD-BCEC-4688-B6CC-4472C3AAE598}"/>
    <dgm:cxn modelId="{0B5E9FD9-9C78-4A11-8F31-6B8193354069}" srcId="{A95C59FC-609D-464D-BDCF-3B592AEDF10B}" destId="{B8399BBA-758A-4B13-8AC8-D32050518D2F}" srcOrd="1" destOrd="0" parTransId="{7925120C-70DD-4FF7-9A4D-26B556AC14EF}" sibTransId="{6601222B-71A3-4893-8710-C075337CA23F}"/>
    <dgm:cxn modelId="{CB44B5DB-5C30-44F0-AA6C-3BDF65BC2E5B}" type="presOf" srcId="{97181D66-372A-4303-AA46-B20645A276A6}" destId="{FC3265D3-C1F6-4656-B2C3-B088A23E370B}" srcOrd="0" destOrd="0" presId="urn:microsoft.com/office/officeart/2016/7/layout/HorizontalActionList"/>
    <dgm:cxn modelId="{9216ADE4-C654-4B57-94AD-2DC31541CC6C}" srcId="{2908123A-31C0-4C2E-AF42-80976FF16342}" destId="{3A2B8379-1379-4C36-87DE-B4760D200064}" srcOrd="4" destOrd="0" parTransId="{FA93D4B5-2DD8-432A-929B-7C7F7076BEBB}" sibTransId="{459CE6F7-3B80-4B71-B592-8D3BB9BFEEEB}"/>
    <dgm:cxn modelId="{5DF092E9-C3C6-4A71-8B14-A690407DF86C}" type="presOf" srcId="{BE8AF8B5-1A74-40ED-ADAC-98275764FC40}" destId="{48520E41-73AE-41E8-AE01-52A0CB4C74DA}" srcOrd="0" destOrd="0" presId="urn:microsoft.com/office/officeart/2016/7/layout/HorizontalActionList"/>
    <dgm:cxn modelId="{995FF6EF-9987-4CFC-9E40-364AAE31CB46}" type="presOf" srcId="{A95C59FC-609D-464D-BDCF-3B592AEDF10B}" destId="{6128B334-2036-420A-9585-B6370CE448EC}" srcOrd="0" destOrd="0" presId="urn:microsoft.com/office/officeart/2016/7/layout/HorizontalActionList"/>
    <dgm:cxn modelId="{3E1C23F0-46AE-44E9-974B-620B28602B54}" type="presOf" srcId="{9BAC72A3-F12E-4A92-B051-5A7251BFCF8F}" destId="{C7963551-408E-4660-B82F-36B4775FD521}" srcOrd="0" destOrd="0" presId="urn:microsoft.com/office/officeart/2016/7/layout/HorizontalActionList"/>
    <dgm:cxn modelId="{D1C49DF5-AF8C-427F-931B-EBA289DD7A04}" srcId="{A95C59FC-609D-464D-BDCF-3B592AEDF10B}" destId="{299DD87B-1B9A-496E-A784-014474C3470C}" srcOrd="3" destOrd="0" parTransId="{E84AB0DA-ACBE-4DD8-A391-F1868BCA3BF5}" sibTransId="{ADF93622-6B0E-48A5-9D61-C1D5F3D78D71}"/>
    <dgm:cxn modelId="{D12CFA04-D8E3-4C34-8D02-0675E6FA64EC}" type="presParOf" srcId="{C7963551-408E-4660-B82F-36B4775FD521}" destId="{ADACF0A5-820D-4D68-A2CB-2CBA5B1344FA}" srcOrd="0" destOrd="0" presId="urn:microsoft.com/office/officeart/2016/7/layout/HorizontalActionList"/>
    <dgm:cxn modelId="{2B8C0DA1-A8AD-4596-AD56-C0439FB24C30}" type="presParOf" srcId="{ADACF0A5-820D-4D68-A2CB-2CBA5B1344FA}" destId="{5F394D18-AD97-4185-A0EC-060FA9C07E02}" srcOrd="0" destOrd="0" presId="urn:microsoft.com/office/officeart/2016/7/layout/HorizontalActionList"/>
    <dgm:cxn modelId="{8236D887-1300-4D30-9E28-F10A7DC8CEB9}" type="presParOf" srcId="{ADACF0A5-820D-4D68-A2CB-2CBA5B1344FA}" destId="{6E36159A-A8D5-4AE1-9F9B-627059717831}" srcOrd="1" destOrd="0" presId="urn:microsoft.com/office/officeart/2016/7/layout/HorizontalActionList"/>
    <dgm:cxn modelId="{8C894FFC-D001-4BD4-9CE0-25A22429E707}" type="presParOf" srcId="{C7963551-408E-4660-B82F-36B4775FD521}" destId="{6982A080-5944-4DBC-9C77-96D3456CA7EF}" srcOrd="1" destOrd="0" presId="urn:microsoft.com/office/officeart/2016/7/layout/HorizontalActionList"/>
    <dgm:cxn modelId="{2C876637-7E1D-45F7-A8D2-6507A9C2B68E}" type="presParOf" srcId="{C7963551-408E-4660-B82F-36B4775FD521}" destId="{DABF2FE7-82B3-498A-83B2-9A0109FE81FE}" srcOrd="2" destOrd="0" presId="urn:microsoft.com/office/officeart/2016/7/layout/HorizontalActionList"/>
    <dgm:cxn modelId="{9F5737DF-EE61-4BCE-B5F8-B560EC88EDC2}" type="presParOf" srcId="{DABF2FE7-82B3-498A-83B2-9A0109FE81FE}" destId="{FC3265D3-C1F6-4656-B2C3-B088A23E370B}" srcOrd="0" destOrd="0" presId="urn:microsoft.com/office/officeart/2016/7/layout/HorizontalActionList"/>
    <dgm:cxn modelId="{D23C1650-68C1-44CA-B842-9510F52E0DE8}" type="presParOf" srcId="{DABF2FE7-82B3-498A-83B2-9A0109FE81FE}" destId="{48520E41-73AE-41E8-AE01-52A0CB4C74DA}" srcOrd="1" destOrd="0" presId="urn:microsoft.com/office/officeart/2016/7/layout/HorizontalActionList"/>
    <dgm:cxn modelId="{43D2F8C1-3C25-4AE9-BF26-CB05CF59C8AE}" type="presParOf" srcId="{C7963551-408E-4660-B82F-36B4775FD521}" destId="{B9E5656F-0366-4609-88A3-B0BBA5708F42}" srcOrd="3" destOrd="0" presId="urn:microsoft.com/office/officeart/2016/7/layout/HorizontalActionList"/>
    <dgm:cxn modelId="{8A1457F1-CCE6-48FA-A7F4-1753854D57CB}" type="presParOf" srcId="{C7963551-408E-4660-B82F-36B4775FD521}" destId="{3159228A-F8D9-4C4F-A44E-5C5944CDFEE1}" srcOrd="4" destOrd="0" presId="urn:microsoft.com/office/officeart/2016/7/layout/HorizontalActionList"/>
    <dgm:cxn modelId="{4B3437AF-1CDD-474E-9870-63C5BD3BF410}" type="presParOf" srcId="{3159228A-F8D9-4C4F-A44E-5C5944CDFEE1}" destId="{4B37C409-0C52-4263-9DB1-179C7ACCCFEB}" srcOrd="0" destOrd="0" presId="urn:microsoft.com/office/officeart/2016/7/layout/HorizontalActionList"/>
    <dgm:cxn modelId="{317BC2E5-1320-4284-9B32-A15DBA1C7F5B}" type="presParOf" srcId="{3159228A-F8D9-4C4F-A44E-5C5944CDFEE1}" destId="{98997FF9-F28C-43D8-AAE4-C22673C8C4EA}" srcOrd="1" destOrd="0" presId="urn:microsoft.com/office/officeart/2016/7/layout/HorizontalActionList"/>
    <dgm:cxn modelId="{B267923C-5E35-450D-8EA0-AE044C802C37}" type="presParOf" srcId="{C7963551-408E-4660-B82F-36B4775FD521}" destId="{4E7123A9-CF2D-4483-994C-314910F541BB}" srcOrd="5" destOrd="0" presId="urn:microsoft.com/office/officeart/2016/7/layout/HorizontalActionList"/>
    <dgm:cxn modelId="{956BE83D-5EFC-4785-BF79-DA1499FC5538}" type="presParOf" srcId="{C7963551-408E-4660-B82F-36B4775FD521}" destId="{FDE28B80-88FF-4452-875F-0AFB6C2CF9E4}" srcOrd="6" destOrd="0" presId="urn:microsoft.com/office/officeart/2016/7/layout/HorizontalActionList"/>
    <dgm:cxn modelId="{4E10609C-2E6B-4BA1-B7E5-58956F6459A8}" type="presParOf" srcId="{FDE28B80-88FF-4452-875F-0AFB6C2CF9E4}" destId="{6128B334-2036-420A-9585-B6370CE448EC}" srcOrd="0" destOrd="0" presId="urn:microsoft.com/office/officeart/2016/7/layout/HorizontalActionList"/>
    <dgm:cxn modelId="{DBD0DD14-BEDF-429C-B93E-CA60C090143D}" type="presParOf" srcId="{FDE28B80-88FF-4452-875F-0AFB6C2CF9E4}" destId="{0C99F12D-0682-485D-BB8F-24521EC5625D}" srcOrd="1" destOrd="0" presId="urn:microsoft.com/office/officeart/2016/7/layout/HorizontalActionList"/>
    <dgm:cxn modelId="{A5BACD0A-EFE0-43BC-A930-37337BDF2AE4}" type="presParOf" srcId="{C7963551-408E-4660-B82F-36B4775FD521}" destId="{516DD121-F8F7-4582-938A-0B73B772D821}" srcOrd="7" destOrd="0" presId="urn:microsoft.com/office/officeart/2016/7/layout/HorizontalActionList"/>
    <dgm:cxn modelId="{B94872DE-8E61-4E2D-950D-2C0C37F50C6E}" type="presParOf" srcId="{C7963551-408E-4660-B82F-36B4775FD521}" destId="{2F922CBC-CCC2-4D43-A8A9-8F929326F927}" srcOrd="8" destOrd="0" presId="urn:microsoft.com/office/officeart/2016/7/layout/HorizontalActionList"/>
    <dgm:cxn modelId="{D971074E-E093-46F4-8DDE-E5A1C7781247}" type="presParOf" srcId="{2F922CBC-CCC2-4D43-A8A9-8F929326F927}" destId="{65B556F2-1AEB-43D4-B309-92C97BA0CBEE}" srcOrd="0" destOrd="0" presId="urn:microsoft.com/office/officeart/2016/7/layout/HorizontalActionList"/>
    <dgm:cxn modelId="{9E500F80-DA1C-4BE9-85A2-9EF4E7F35009}" type="presParOf" srcId="{2F922CBC-CCC2-4D43-A8A9-8F929326F927}" destId="{BAA3B895-ABCB-4B41-8221-57A1FB84620D}" srcOrd="1" destOrd="0" presId="urn:microsoft.com/office/officeart/2016/7/layout/HorizontalAc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22181E-D73D-4D78-904C-3E04526CCCE4}" type="doc">
      <dgm:prSet loTypeId="urn:microsoft.com/office/officeart/2018/2/layout/IconLabelDescriptionList" loCatId="icon" qsTypeId="urn:microsoft.com/office/officeart/2005/8/quickstyle/simple1" qsCatId="simple" csTypeId="urn:microsoft.com/office/officeart/2005/8/colors/accent0_3" csCatId="mainScheme" phldr="1"/>
      <dgm:spPr/>
      <dgm:t>
        <a:bodyPr/>
        <a:lstStyle/>
        <a:p>
          <a:endParaRPr lang="en-US"/>
        </a:p>
      </dgm:t>
    </dgm:pt>
    <dgm:pt modelId="{21D44F0D-72E2-49B3-89A8-D98E2A11714C}">
      <dgm:prSet/>
      <dgm:spPr/>
      <dgm:t>
        <a:bodyPr/>
        <a:lstStyle/>
        <a:p>
          <a:pPr>
            <a:lnSpc>
              <a:spcPct val="100000"/>
            </a:lnSpc>
            <a:defRPr b="1"/>
          </a:pPr>
          <a:r>
            <a:rPr lang="en-US">
              <a:latin typeface="Georgia Pro"/>
            </a:rPr>
            <a:t>Place and Coverage</a:t>
          </a:r>
        </a:p>
      </dgm:t>
    </dgm:pt>
    <dgm:pt modelId="{E2D3706E-B590-44FE-9894-54553213C775}" type="parTrans" cxnId="{77B7A62B-9D10-4494-8357-536C17D7D4F8}">
      <dgm:prSet/>
      <dgm:spPr/>
      <dgm:t>
        <a:bodyPr/>
        <a:lstStyle/>
        <a:p>
          <a:endParaRPr lang="en-US"/>
        </a:p>
      </dgm:t>
    </dgm:pt>
    <dgm:pt modelId="{F4D03AFB-5B4F-4CD9-AF4A-BACA8ECC6AF4}" type="sibTrans" cxnId="{77B7A62B-9D10-4494-8357-536C17D7D4F8}">
      <dgm:prSet/>
      <dgm:spPr/>
      <dgm:t>
        <a:bodyPr/>
        <a:lstStyle/>
        <a:p>
          <a:endParaRPr lang="en-US"/>
        </a:p>
      </dgm:t>
    </dgm:pt>
    <dgm:pt modelId="{8CB8E6D0-0BA5-46B3-84BA-30D9C657503D}">
      <dgm:prSet/>
      <dgm:spPr/>
      <dgm:t>
        <a:bodyPr/>
        <a:lstStyle/>
        <a:p>
          <a:pPr>
            <a:lnSpc>
              <a:spcPct val="100000"/>
            </a:lnSpc>
            <a:defRPr b="1"/>
          </a:pPr>
          <a:r>
            <a:rPr lang="en-US">
              <a:latin typeface="Georgia Pro"/>
            </a:rPr>
            <a:t>Product</a:t>
          </a:r>
        </a:p>
      </dgm:t>
    </dgm:pt>
    <dgm:pt modelId="{4678BD0E-3CDC-411D-88E1-FAB25A5B6F6B}" type="parTrans" cxnId="{FD22DCDA-E818-43E6-8EE2-22D6BDE64A1F}">
      <dgm:prSet/>
      <dgm:spPr/>
      <dgm:t>
        <a:bodyPr/>
        <a:lstStyle/>
        <a:p>
          <a:endParaRPr lang="en-US"/>
        </a:p>
      </dgm:t>
    </dgm:pt>
    <dgm:pt modelId="{E6D88ABF-141C-4F5F-8174-22A61619F997}" type="sibTrans" cxnId="{FD22DCDA-E818-43E6-8EE2-22D6BDE64A1F}">
      <dgm:prSet/>
      <dgm:spPr/>
      <dgm:t>
        <a:bodyPr/>
        <a:lstStyle/>
        <a:p>
          <a:endParaRPr lang="en-US"/>
        </a:p>
      </dgm:t>
    </dgm:pt>
    <dgm:pt modelId="{299E7072-9BC3-42A8-9CE8-B4589DEE1DD0}">
      <dgm:prSet/>
      <dgm:spPr/>
      <dgm:t>
        <a:bodyPr/>
        <a:lstStyle/>
        <a:p>
          <a:pPr>
            <a:lnSpc>
              <a:spcPct val="100000"/>
            </a:lnSpc>
          </a:pPr>
          <a:r>
            <a:rPr lang="en-US">
              <a:solidFill>
                <a:srgbClr val="000000"/>
              </a:solidFill>
              <a:latin typeface="Georgia Pro"/>
            </a:rPr>
            <a:t>Product adaptation strategy: customization and modification</a:t>
          </a:r>
        </a:p>
      </dgm:t>
    </dgm:pt>
    <dgm:pt modelId="{B740FAA0-7F51-40D1-9F95-331287A3A0DC}" type="parTrans" cxnId="{A2A760DA-97CC-46DE-9771-0AAD891AA719}">
      <dgm:prSet/>
      <dgm:spPr/>
      <dgm:t>
        <a:bodyPr/>
        <a:lstStyle/>
        <a:p>
          <a:endParaRPr lang="en-US"/>
        </a:p>
      </dgm:t>
    </dgm:pt>
    <dgm:pt modelId="{D87DA985-1944-40A0-8A9B-82EA1BD0CCA3}" type="sibTrans" cxnId="{A2A760DA-97CC-46DE-9771-0AAD891AA719}">
      <dgm:prSet/>
      <dgm:spPr/>
      <dgm:t>
        <a:bodyPr/>
        <a:lstStyle/>
        <a:p>
          <a:endParaRPr lang="en-US"/>
        </a:p>
      </dgm:t>
    </dgm:pt>
    <dgm:pt modelId="{911B99F5-D225-4978-A71B-C9D30D4718CF}">
      <dgm:prSet phldr="0"/>
      <dgm:spPr/>
      <dgm:t>
        <a:bodyPr/>
        <a:lstStyle/>
        <a:p>
          <a:pPr>
            <a:lnSpc>
              <a:spcPct val="100000"/>
            </a:lnSpc>
          </a:pPr>
          <a:r>
            <a:rPr lang="en-US">
              <a:solidFill>
                <a:srgbClr val="444444"/>
              </a:solidFill>
              <a:latin typeface="Georgia Pro"/>
              <a:cs typeface="Arial"/>
            </a:rPr>
            <a:t>Create offline store in central Sydney near ports</a:t>
          </a:r>
        </a:p>
      </dgm:t>
    </dgm:pt>
    <dgm:pt modelId="{48E6E035-496D-4F2F-A28E-CFBC2D62ADA7}" type="parTrans" cxnId="{93C42150-0E32-42EC-8483-E0C82E553622}">
      <dgm:prSet/>
      <dgm:spPr/>
      <dgm:t>
        <a:bodyPr/>
        <a:lstStyle/>
        <a:p>
          <a:endParaRPr lang="zh-CN" altLang="en-US"/>
        </a:p>
      </dgm:t>
    </dgm:pt>
    <dgm:pt modelId="{107108FF-B451-4932-A89F-C1F6790D2A8B}" type="sibTrans" cxnId="{93C42150-0E32-42EC-8483-E0C82E553622}">
      <dgm:prSet/>
      <dgm:spPr/>
      <dgm:t>
        <a:bodyPr/>
        <a:lstStyle/>
        <a:p>
          <a:endParaRPr lang="zh-CN" altLang="en-US"/>
        </a:p>
      </dgm:t>
    </dgm:pt>
    <dgm:pt modelId="{57D2778D-09AD-4068-9705-235280408B26}">
      <dgm:prSet phldr="0"/>
      <dgm:spPr/>
      <dgm:t>
        <a:bodyPr/>
        <a:lstStyle/>
        <a:p>
          <a:pPr>
            <a:lnSpc>
              <a:spcPct val="100000"/>
            </a:lnSpc>
          </a:pPr>
          <a:r>
            <a:rPr lang="en-US">
              <a:solidFill>
                <a:srgbClr val="444444"/>
              </a:solidFill>
              <a:latin typeface="Georgia Pro"/>
              <a:cs typeface="Arial"/>
            </a:rPr>
            <a:t>-Sell products in Myer department store nationwide </a:t>
          </a:r>
        </a:p>
      </dgm:t>
    </dgm:pt>
    <dgm:pt modelId="{BF26DDCC-24C4-4CB3-B489-44EEA9446EE8}" type="parTrans" cxnId="{031FB2B1-CE5B-43CD-B972-C0ABC4D39453}">
      <dgm:prSet/>
      <dgm:spPr/>
      <dgm:t>
        <a:bodyPr/>
        <a:lstStyle/>
        <a:p>
          <a:endParaRPr lang="zh-CN" altLang="en-US"/>
        </a:p>
      </dgm:t>
    </dgm:pt>
    <dgm:pt modelId="{8B83AC80-5DBC-4679-965B-756C4131D982}" type="sibTrans" cxnId="{031FB2B1-CE5B-43CD-B972-C0ABC4D39453}">
      <dgm:prSet/>
      <dgm:spPr/>
      <dgm:t>
        <a:bodyPr/>
        <a:lstStyle/>
        <a:p>
          <a:endParaRPr lang="zh-CN" altLang="en-US"/>
        </a:p>
      </dgm:t>
    </dgm:pt>
    <dgm:pt modelId="{A4D6D055-FCC3-4344-8E2B-ED4F5962A66B}">
      <dgm:prSet phldr="0"/>
      <dgm:spPr/>
      <dgm:t>
        <a:bodyPr/>
        <a:lstStyle/>
        <a:p>
          <a:pPr>
            <a:lnSpc>
              <a:spcPct val="100000"/>
            </a:lnSpc>
          </a:pPr>
          <a:r>
            <a:rPr lang="en-US">
              <a:solidFill>
                <a:srgbClr val="444444"/>
              </a:solidFill>
              <a:latin typeface="Georgia Pro"/>
              <a:cs typeface="Arial"/>
            </a:rPr>
            <a:t>-Targets majority of (sub)urban Australians</a:t>
          </a:r>
        </a:p>
      </dgm:t>
    </dgm:pt>
    <dgm:pt modelId="{67F2CBBA-8F67-4D94-A089-4F5C1B180B40}" type="parTrans" cxnId="{16C5F7FD-F168-4ACE-A68E-1BF6FD5575CB}">
      <dgm:prSet/>
      <dgm:spPr/>
      <dgm:t>
        <a:bodyPr/>
        <a:lstStyle/>
        <a:p>
          <a:endParaRPr lang="zh-CN" altLang="en-US"/>
        </a:p>
      </dgm:t>
    </dgm:pt>
    <dgm:pt modelId="{6261F563-3F2F-458A-9FE3-A4BDCCFE0326}" type="sibTrans" cxnId="{16C5F7FD-F168-4ACE-A68E-1BF6FD5575CB}">
      <dgm:prSet/>
      <dgm:spPr/>
      <dgm:t>
        <a:bodyPr/>
        <a:lstStyle/>
        <a:p>
          <a:endParaRPr lang="zh-CN" altLang="en-US"/>
        </a:p>
      </dgm:t>
    </dgm:pt>
    <dgm:pt modelId="{359E8D0F-8A43-4AEC-B1C4-447E2BA1E030}">
      <dgm:prSet phldr="0"/>
      <dgm:spPr/>
      <dgm:t>
        <a:bodyPr/>
        <a:lstStyle/>
        <a:p>
          <a:pPr>
            <a:lnSpc>
              <a:spcPct val="100000"/>
            </a:lnSpc>
          </a:pPr>
          <a:endParaRPr lang="en-US"/>
        </a:p>
      </dgm:t>
    </dgm:pt>
    <dgm:pt modelId="{7C7CBBBA-1BE6-4E8E-9267-4D65BB5D15A7}" type="parTrans" cxnId="{30609271-A7CD-4F9B-BF5D-A0CC0E90014B}">
      <dgm:prSet/>
      <dgm:spPr/>
      <dgm:t>
        <a:bodyPr/>
        <a:lstStyle/>
        <a:p>
          <a:endParaRPr lang="zh-CN" altLang="en-US"/>
        </a:p>
      </dgm:t>
    </dgm:pt>
    <dgm:pt modelId="{E7508E79-C911-4301-80CA-E5F6645389C0}" type="sibTrans" cxnId="{30609271-A7CD-4F9B-BF5D-A0CC0E90014B}">
      <dgm:prSet/>
      <dgm:spPr/>
      <dgm:t>
        <a:bodyPr/>
        <a:lstStyle/>
        <a:p>
          <a:endParaRPr lang="zh-CN" altLang="en-US"/>
        </a:p>
      </dgm:t>
    </dgm:pt>
    <dgm:pt modelId="{92C10690-427B-4A05-A69E-23EFD4CF7350}">
      <dgm:prSet phldr="0"/>
      <dgm:spPr/>
      <dgm:t>
        <a:bodyPr/>
        <a:lstStyle/>
        <a:p>
          <a:pPr>
            <a:lnSpc>
              <a:spcPct val="100000"/>
            </a:lnSpc>
          </a:pPr>
          <a:endParaRPr lang="en-US">
            <a:latin typeface="Calibri Light" panose="020F0302020204030204"/>
          </a:endParaRPr>
        </a:p>
      </dgm:t>
    </dgm:pt>
    <dgm:pt modelId="{D1C17119-AF5C-4E59-8E1C-DBFC0FDB9C9B}" type="parTrans" cxnId="{3F5AC369-73F1-4F38-810C-733B14652A8C}">
      <dgm:prSet/>
      <dgm:spPr/>
      <dgm:t>
        <a:bodyPr/>
        <a:lstStyle/>
        <a:p>
          <a:endParaRPr lang="zh-CN" altLang="en-US"/>
        </a:p>
      </dgm:t>
    </dgm:pt>
    <dgm:pt modelId="{5B340CCD-7EB5-418D-867B-0D438C37D84A}" type="sibTrans" cxnId="{3F5AC369-73F1-4F38-810C-733B14652A8C}">
      <dgm:prSet/>
      <dgm:spPr/>
      <dgm:t>
        <a:bodyPr/>
        <a:lstStyle/>
        <a:p>
          <a:endParaRPr lang="zh-CN" altLang="en-US"/>
        </a:p>
      </dgm:t>
    </dgm:pt>
    <dgm:pt modelId="{B8F8220D-5D04-4F96-9893-BF1EB143EF6D}">
      <dgm:prSet phldr="0"/>
      <dgm:spPr/>
      <dgm:t>
        <a:bodyPr/>
        <a:lstStyle/>
        <a:p>
          <a:pPr>
            <a:lnSpc>
              <a:spcPct val="100000"/>
            </a:lnSpc>
          </a:pPr>
          <a:endParaRPr lang="en-US">
            <a:latin typeface="Calibri Light" panose="020F0302020204030204"/>
          </a:endParaRPr>
        </a:p>
      </dgm:t>
    </dgm:pt>
    <dgm:pt modelId="{2B429D45-1EE1-4FAA-AB17-90AB1D898C0C}" type="parTrans" cxnId="{8A2DC5B3-1106-4687-87D6-4586BCF8A289}">
      <dgm:prSet/>
      <dgm:spPr/>
      <dgm:t>
        <a:bodyPr/>
        <a:lstStyle/>
        <a:p>
          <a:endParaRPr lang="zh-CN" altLang="en-US"/>
        </a:p>
      </dgm:t>
    </dgm:pt>
    <dgm:pt modelId="{E3F1E919-8EB5-4A3B-800E-2038DA5C97BF}" type="sibTrans" cxnId="{8A2DC5B3-1106-4687-87D6-4586BCF8A289}">
      <dgm:prSet/>
      <dgm:spPr/>
      <dgm:t>
        <a:bodyPr/>
        <a:lstStyle/>
        <a:p>
          <a:endParaRPr lang="zh-CN" altLang="en-US"/>
        </a:p>
      </dgm:t>
    </dgm:pt>
    <dgm:pt modelId="{2D6489FD-D7D1-4DE1-88D2-A9B5EEC8D771}">
      <dgm:prSet phldr="0"/>
      <dgm:spPr/>
      <dgm:t>
        <a:bodyPr/>
        <a:lstStyle/>
        <a:p>
          <a:pPr rtl="0">
            <a:lnSpc>
              <a:spcPct val="100000"/>
            </a:lnSpc>
          </a:pPr>
          <a:r>
            <a:rPr lang="en-US">
              <a:solidFill>
                <a:srgbClr val="444444"/>
              </a:solidFill>
              <a:latin typeface="Georgia Pro"/>
              <a:cs typeface="Arial"/>
            </a:rPr>
            <a:t>Given Sydney's temperature: use less heavy and more breathable fabrics</a:t>
          </a:r>
        </a:p>
      </dgm:t>
    </dgm:pt>
    <dgm:pt modelId="{EECC9970-7BB8-4F8D-B379-2AF6282D32EE}" type="parTrans" cxnId="{BDA231B9-F497-4CE6-8040-23CAB5C4B581}">
      <dgm:prSet/>
      <dgm:spPr/>
      <dgm:t>
        <a:bodyPr/>
        <a:lstStyle/>
        <a:p>
          <a:endParaRPr lang="zh-CN" altLang="en-US"/>
        </a:p>
      </dgm:t>
    </dgm:pt>
    <dgm:pt modelId="{08161BDA-3988-439D-82D9-0BF5009F985F}" type="sibTrans" cxnId="{BDA231B9-F497-4CE6-8040-23CAB5C4B581}">
      <dgm:prSet/>
      <dgm:spPr/>
      <dgm:t>
        <a:bodyPr/>
        <a:lstStyle/>
        <a:p>
          <a:endParaRPr lang="zh-CN" altLang="en-US"/>
        </a:p>
      </dgm:t>
    </dgm:pt>
    <dgm:pt modelId="{2A8B2ACE-BEDB-4902-912A-450C2BCDE4F3}">
      <dgm:prSet phldr="0"/>
      <dgm:spPr/>
      <dgm:t>
        <a:bodyPr/>
        <a:lstStyle/>
        <a:p>
          <a:pPr>
            <a:lnSpc>
              <a:spcPct val="100000"/>
            </a:lnSpc>
          </a:pPr>
          <a:r>
            <a:rPr lang="en-US">
              <a:solidFill>
                <a:srgbClr val="444444"/>
              </a:solidFill>
              <a:latin typeface="Georgia Pro"/>
              <a:cs typeface="Arial"/>
            </a:rPr>
            <a:t>Given Australians' love for water sports: consider making wet suits</a:t>
          </a:r>
        </a:p>
      </dgm:t>
    </dgm:pt>
    <dgm:pt modelId="{2F6B0B4B-EC24-4DCE-9CA9-D6700A2A82EC}" type="parTrans" cxnId="{4092B5DC-7781-437F-B998-DF87B03CA3C7}">
      <dgm:prSet/>
      <dgm:spPr/>
      <dgm:t>
        <a:bodyPr/>
        <a:lstStyle/>
        <a:p>
          <a:endParaRPr lang="zh-CN" altLang="en-US"/>
        </a:p>
      </dgm:t>
    </dgm:pt>
    <dgm:pt modelId="{E26843D0-FA04-44FD-9B25-7103F6557417}" type="sibTrans" cxnId="{4092B5DC-7781-437F-B998-DF87B03CA3C7}">
      <dgm:prSet/>
      <dgm:spPr/>
      <dgm:t>
        <a:bodyPr/>
        <a:lstStyle/>
        <a:p>
          <a:endParaRPr lang="zh-CN" altLang="en-US"/>
        </a:p>
      </dgm:t>
    </dgm:pt>
    <dgm:pt modelId="{DF751035-08FE-4FD2-86B1-6E0DF60DE8AC}" type="pres">
      <dgm:prSet presAssocID="{FE22181E-D73D-4D78-904C-3E04526CCCE4}" presName="root" presStyleCnt="0">
        <dgm:presLayoutVars>
          <dgm:dir/>
          <dgm:resizeHandles val="exact"/>
        </dgm:presLayoutVars>
      </dgm:prSet>
      <dgm:spPr/>
    </dgm:pt>
    <dgm:pt modelId="{16953C79-0A30-4366-BA98-B4549AE68AA2}" type="pres">
      <dgm:prSet presAssocID="{21D44F0D-72E2-49B3-89A8-D98E2A11714C}" presName="compNode" presStyleCnt="0"/>
      <dgm:spPr/>
    </dgm:pt>
    <dgm:pt modelId="{54C3FCEE-F833-4B4F-9971-F3EAC7384715}" type="pres">
      <dgm:prSet presAssocID="{21D44F0D-72E2-49B3-89A8-D98E2A11714C}" presName="iconRect" presStyleLbl="node1" presStyleIdx="0" presStyleCnt="2" custLinFactNeighborY="6324"/>
      <dgm: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ome outline"/>
        </a:ext>
      </dgm:extLst>
    </dgm:pt>
    <dgm:pt modelId="{9477ECCC-038B-406A-9817-D89D90B639D0}" type="pres">
      <dgm:prSet presAssocID="{21D44F0D-72E2-49B3-89A8-D98E2A11714C}" presName="iconSpace" presStyleCnt="0"/>
      <dgm:spPr/>
    </dgm:pt>
    <dgm:pt modelId="{BE3BAEF6-A68B-473C-AC34-BCE9DEC41090}" type="pres">
      <dgm:prSet presAssocID="{21D44F0D-72E2-49B3-89A8-D98E2A11714C}" presName="parTx" presStyleLbl="revTx" presStyleIdx="0" presStyleCnt="4" custLinFactNeighborY="22140">
        <dgm:presLayoutVars>
          <dgm:chMax val="0"/>
          <dgm:chPref val="0"/>
        </dgm:presLayoutVars>
      </dgm:prSet>
      <dgm:spPr/>
    </dgm:pt>
    <dgm:pt modelId="{057399EE-3299-416F-AC28-F495D4A87E55}" type="pres">
      <dgm:prSet presAssocID="{21D44F0D-72E2-49B3-89A8-D98E2A11714C}" presName="txSpace" presStyleCnt="0"/>
      <dgm:spPr/>
    </dgm:pt>
    <dgm:pt modelId="{4281670E-BEE3-4BE2-A6DE-169185303262}" type="pres">
      <dgm:prSet presAssocID="{21D44F0D-72E2-49B3-89A8-D98E2A11714C}" presName="desTx" presStyleLbl="revTx" presStyleIdx="1" presStyleCnt="4" custLinFactNeighborY="2490">
        <dgm:presLayoutVars/>
      </dgm:prSet>
      <dgm:spPr/>
    </dgm:pt>
    <dgm:pt modelId="{580F936F-C9CF-49C1-9984-9D7A82F2DE99}" type="pres">
      <dgm:prSet presAssocID="{F4D03AFB-5B4F-4CD9-AF4A-BACA8ECC6AF4}" presName="sibTrans" presStyleCnt="0"/>
      <dgm:spPr/>
    </dgm:pt>
    <dgm:pt modelId="{36D4EDA2-ECB9-4BFA-B5B8-1E01EE7742C4}" type="pres">
      <dgm:prSet presAssocID="{8CB8E6D0-0BA5-46B3-84BA-30D9C657503D}" presName="compNode" presStyleCnt="0"/>
      <dgm:spPr/>
    </dgm:pt>
    <dgm:pt modelId="{204727A7-5539-45E2-AA74-FA7B740019A4}" type="pres">
      <dgm:prSet presAssocID="{8CB8E6D0-0BA5-46B3-84BA-30D9C657503D}" presName="iconRect" presStyleLbl="node1" presStyleIdx="1" presStyleCnt="2" custLinFactNeighborY="13702"/>
      <dgm:spPr>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uit with solid fill"/>
        </a:ext>
      </dgm:extLst>
    </dgm:pt>
    <dgm:pt modelId="{8EEAEE3E-7423-4871-A2F5-11D3CCFB4782}" type="pres">
      <dgm:prSet presAssocID="{8CB8E6D0-0BA5-46B3-84BA-30D9C657503D}" presName="iconSpace" presStyleCnt="0"/>
      <dgm:spPr/>
    </dgm:pt>
    <dgm:pt modelId="{CDC2DDE0-4D2A-42F9-B527-1CA7D831F12D}" type="pres">
      <dgm:prSet presAssocID="{8CB8E6D0-0BA5-46B3-84BA-30D9C657503D}" presName="parTx" presStyleLbl="revTx" presStyleIdx="2" presStyleCnt="4" custLinFactNeighborY="22140">
        <dgm:presLayoutVars>
          <dgm:chMax val="0"/>
          <dgm:chPref val="0"/>
        </dgm:presLayoutVars>
      </dgm:prSet>
      <dgm:spPr/>
    </dgm:pt>
    <dgm:pt modelId="{6454E5B0-6ABC-4248-AC91-C8BB73712D92}" type="pres">
      <dgm:prSet presAssocID="{8CB8E6D0-0BA5-46B3-84BA-30D9C657503D}" presName="txSpace" presStyleCnt="0"/>
      <dgm:spPr/>
    </dgm:pt>
    <dgm:pt modelId="{4BF7D007-1EE8-463C-AA24-472FB3F5B7CA}" type="pres">
      <dgm:prSet presAssocID="{8CB8E6D0-0BA5-46B3-84BA-30D9C657503D}" presName="desTx" presStyleLbl="revTx" presStyleIdx="3" presStyleCnt="4" custLinFactNeighborY="2490">
        <dgm:presLayoutVars/>
      </dgm:prSet>
      <dgm:spPr/>
    </dgm:pt>
  </dgm:ptLst>
  <dgm:cxnLst>
    <dgm:cxn modelId="{8787CC10-E878-40F5-A236-14BBC27EB6B4}" type="presOf" srcId="{21D44F0D-72E2-49B3-89A8-D98E2A11714C}" destId="{BE3BAEF6-A68B-473C-AC34-BCE9DEC41090}" srcOrd="0" destOrd="0" presId="urn:microsoft.com/office/officeart/2018/2/layout/IconLabelDescriptionList"/>
    <dgm:cxn modelId="{4DD46113-5F84-4876-A5BA-1AF74DFCDE43}" type="presOf" srcId="{299E7072-9BC3-42A8-9CE8-B4589DEE1DD0}" destId="{4BF7D007-1EE8-463C-AA24-472FB3F5B7CA}" srcOrd="0" destOrd="0" presId="urn:microsoft.com/office/officeart/2018/2/layout/IconLabelDescriptionList"/>
    <dgm:cxn modelId="{77B7A62B-9D10-4494-8357-536C17D7D4F8}" srcId="{FE22181E-D73D-4D78-904C-3E04526CCCE4}" destId="{21D44F0D-72E2-49B3-89A8-D98E2A11714C}" srcOrd="0" destOrd="0" parTransId="{E2D3706E-B590-44FE-9894-54553213C775}" sibTransId="{F4D03AFB-5B4F-4CD9-AF4A-BACA8ECC6AF4}"/>
    <dgm:cxn modelId="{48FCF73D-A6E3-42A8-8ABF-8520B4C5388C}" type="presOf" srcId="{8CB8E6D0-0BA5-46B3-84BA-30D9C657503D}" destId="{CDC2DDE0-4D2A-42F9-B527-1CA7D831F12D}" srcOrd="0" destOrd="0" presId="urn:microsoft.com/office/officeart/2018/2/layout/IconLabelDescriptionList"/>
    <dgm:cxn modelId="{7FB92042-9CA0-4F2F-AB05-ED45186E748D}" type="presOf" srcId="{B8F8220D-5D04-4F96-9893-BF1EB143EF6D}" destId="{4BF7D007-1EE8-463C-AA24-472FB3F5B7CA}" srcOrd="0" destOrd="4" presId="urn:microsoft.com/office/officeart/2018/2/layout/IconLabelDescriptionList"/>
    <dgm:cxn modelId="{93C42150-0E32-42EC-8483-E0C82E553622}" srcId="{21D44F0D-72E2-49B3-89A8-D98E2A11714C}" destId="{911B99F5-D225-4978-A71B-C9D30D4718CF}" srcOrd="0" destOrd="0" parTransId="{48E6E035-496D-4F2F-A28E-CFBC2D62ADA7}" sibTransId="{107108FF-B451-4932-A89F-C1F6790D2A8B}"/>
    <dgm:cxn modelId="{3F5AC369-73F1-4F38-810C-733B14652A8C}" srcId="{8CB8E6D0-0BA5-46B3-84BA-30D9C657503D}" destId="{92C10690-427B-4A05-A69E-23EFD4CF7350}" srcOrd="1" destOrd="0" parTransId="{D1C17119-AF5C-4E59-8E1C-DBFC0FDB9C9B}" sibTransId="{5B340CCD-7EB5-418D-867B-0D438C37D84A}"/>
    <dgm:cxn modelId="{CB5DB86B-A5D1-4698-978F-173DB75DD9E3}" type="presOf" srcId="{2D6489FD-D7D1-4DE1-88D2-A9B5EEC8D771}" destId="{4BF7D007-1EE8-463C-AA24-472FB3F5B7CA}" srcOrd="0" destOrd="1" presId="urn:microsoft.com/office/officeart/2018/2/layout/IconLabelDescriptionList"/>
    <dgm:cxn modelId="{D60C5A6C-11B8-411E-9E65-DA59F50C8A49}" type="presOf" srcId="{92C10690-427B-4A05-A69E-23EFD4CF7350}" destId="{4BF7D007-1EE8-463C-AA24-472FB3F5B7CA}" srcOrd="0" destOrd="3" presId="urn:microsoft.com/office/officeart/2018/2/layout/IconLabelDescriptionList"/>
    <dgm:cxn modelId="{F5B18C6C-4D95-4702-905E-1667585B4E5E}" type="presOf" srcId="{359E8D0F-8A43-4AEC-B1C4-447E2BA1E030}" destId="{4281670E-BEE3-4BE2-A6DE-169185303262}" srcOrd="0" destOrd="3" presId="urn:microsoft.com/office/officeart/2018/2/layout/IconLabelDescriptionList"/>
    <dgm:cxn modelId="{37797D70-4F2A-42C4-8F82-41FF42633EC7}" type="presOf" srcId="{57D2778D-09AD-4068-9705-235280408B26}" destId="{4281670E-BEE3-4BE2-A6DE-169185303262}" srcOrd="0" destOrd="1" presId="urn:microsoft.com/office/officeart/2018/2/layout/IconLabelDescriptionList"/>
    <dgm:cxn modelId="{30609271-A7CD-4F9B-BF5D-A0CC0E90014B}" srcId="{21D44F0D-72E2-49B3-89A8-D98E2A11714C}" destId="{359E8D0F-8A43-4AEC-B1C4-447E2BA1E030}" srcOrd="3" destOrd="0" parTransId="{7C7CBBBA-1BE6-4E8E-9267-4D65BB5D15A7}" sibTransId="{E7508E79-C911-4301-80CA-E5F6645389C0}"/>
    <dgm:cxn modelId="{F10DF071-3FC6-4E17-8735-7D8EE72D2EB8}" type="presOf" srcId="{911B99F5-D225-4978-A71B-C9D30D4718CF}" destId="{4281670E-BEE3-4BE2-A6DE-169185303262}" srcOrd="0" destOrd="0" presId="urn:microsoft.com/office/officeart/2018/2/layout/IconLabelDescriptionList"/>
    <dgm:cxn modelId="{EE14A878-EB46-4FCD-828D-18ECCFFA928C}" type="presOf" srcId="{FE22181E-D73D-4D78-904C-3E04526CCCE4}" destId="{DF751035-08FE-4FD2-86B1-6E0DF60DE8AC}" srcOrd="0" destOrd="0" presId="urn:microsoft.com/office/officeart/2018/2/layout/IconLabelDescriptionList"/>
    <dgm:cxn modelId="{031FB2B1-CE5B-43CD-B972-C0ABC4D39453}" srcId="{21D44F0D-72E2-49B3-89A8-D98E2A11714C}" destId="{57D2778D-09AD-4068-9705-235280408B26}" srcOrd="1" destOrd="0" parTransId="{BF26DDCC-24C4-4CB3-B489-44EEA9446EE8}" sibTransId="{8B83AC80-5DBC-4679-965B-756C4131D982}"/>
    <dgm:cxn modelId="{8A2DC5B3-1106-4687-87D6-4586BCF8A289}" srcId="{8CB8E6D0-0BA5-46B3-84BA-30D9C657503D}" destId="{B8F8220D-5D04-4F96-9893-BF1EB143EF6D}" srcOrd="2" destOrd="0" parTransId="{2B429D45-1EE1-4FAA-AB17-90AB1D898C0C}" sibTransId="{E3F1E919-8EB5-4A3B-800E-2038DA5C97BF}"/>
    <dgm:cxn modelId="{BDA231B9-F497-4CE6-8040-23CAB5C4B581}" srcId="{299E7072-9BC3-42A8-9CE8-B4589DEE1DD0}" destId="{2D6489FD-D7D1-4DE1-88D2-A9B5EEC8D771}" srcOrd="0" destOrd="0" parTransId="{EECC9970-7BB8-4F8D-B379-2AF6282D32EE}" sibTransId="{08161BDA-3988-439D-82D9-0BF5009F985F}"/>
    <dgm:cxn modelId="{D7C5F5CD-42E3-4088-A0BC-116C330E6B61}" type="presOf" srcId="{A4D6D055-FCC3-4344-8E2B-ED4F5962A66B}" destId="{4281670E-BEE3-4BE2-A6DE-169185303262}" srcOrd="0" destOrd="2" presId="urn:microsoft.com/office/officeart/2018/2/layout/IconLabelDescriptionList"/>
    <dgm:cxn modelId="{28C5BBD1-911A-4632-9431-40CDBBCED741}" type="presOf" srcId="{2A8B2ACE-BEDB-4902-912A-450C2BCDE4F3}" destId="{4BF7D007-1EE8-463C-AA24-472FB3F5B7CA}" srcOrd="0" destOrd="2" presId="urn:microsoft.com/office/officeart/2018/2/layout/IconLabelDescriptionList"/>
    <dgm:cxn modelId="{A2A760DA-97CC-46DE-9771-0AAD891AA719}" srcId="{8CB8E6D0-0BA5-46B3-84BA-30D9C657503D}" destId="{299E7072-9BC3-42A8-9CE8-B4589DEE1DD0}" srcOrd="0" destOrd="0" parTransId="{B740FAA0-7F51-40D1-9F95-331287A3A0DC}" sibTransId="{D87DA985-1944-40A0-8A9B-82EA1BD0CCA3}"/>
    <dgm:cxn modelId="{FD22DCDA-E818-43E6-8EE2-22D6BDE64A1F}" srcId="{FE22181E-D73D-4D78-904C-3E04526CCCE4}" destId="{8CB8E6D0-0BA5-46B3-84BA-30D9C657503D}" srcOrd="1" destOrd="0" parTransId="{4678BD0E-3CDC-411D-88E1-FAB25A5B6F6B}" sibTransId="{E6D88ABF-141C-4F5F-8174-22A61619F997}"/>
    <dgm:cxn modelId="{4092B5DC-7781-437F-B998-DF87B03CA3C7}" srcId="{299E7072-9BC3-42A8-9CE8-B4589DEE1DD0}" destId="{2A8B2ACE-BEDB-4902-912A-450C2BCDE4F3}" srcOrd="1" destOrd="0" parTransId="{2F6B0B4B-EC24-4DCE-9CA9-D6700A2A82EC}" sibTransId="{E26843D0-FA04-44FD-9B25-7103F6557417}"/>
    <dgm:cxn modelId="{16C5F7FD-F168-4ACE-A68E-1BF6FD5575CB}" srcId="{21D44F0D-72E2-49B3-89A8-D98E2A11714C}" destId="{A4D6D055-FCC3-4344-8E2B-ED4F5962A66B}" srcOrd="2" destOrd="0" parTransId="{67F2CBBA-8F67-4D94-A089-4F5C1B180B40}" sibTransId="{6261F563-3F2F-458A-9FE3-A4BDCCFE0326}"/>
    <dgm:cxn modelId="{6345A781-1C1B-4F77-B251-79271F4B069F}" type="presParOf" srcId="{DF751035-08FE-4FD2-86B1-6E0DF60DE8AC}" destId="{16953C79-0A30-4366-BA98-B4549AE68AA2}" srcOrd="0" destOrd="0" presId="urn:microsoft.com/office/officeart/2018/2/layout/IconLabelDescriptionList"/>
    <dgm:cxn modelId="{AA703BCF-B3AD-4EE5-AA86-26E26B55FE63}" type="presParOf" srcId="{16953C79-0A30-4366-BA98-B4549AE68AA2}" destId="{54C3FCEE-F833-4B4F-9971-F3EAC7384715}" srcOrd="0" destOrd="0" presId="urn:microsoft.com/office/officeart/2018/2/layout/IconLabelDescriptionList"/>
    <dgm:cxn modelId="{1A340FB6-0909-451A-A7EB-28C74EBC4FFC}" type="presParOf" srcId="{16953C79-0A30-4366-BA98-B4549AE68AA2}" destId="{9477ECCC-038B-406A-9817-D89D90B639D0}" srcOrd="1" destOrd="0" presId="urn:microsoft.com/office/officeart/2018/2/layout/IconLabelDescriptionList"/>
    <dgm:cxn modelId="{B1E43A6B-1CE8-43A4-AB9F-D04FFB85E591}" type="presParOf" srcId="{16953C79-0A30-4366-BA98-B4549AE68AA2}" destId="{BE3BAEF6-A68B-473C-AC34-BCE9DEC41090}" srcOrd="2" destOrd="0" presId="urn:microsoft.com/office/officeart/2018/2/layout/IconLabelDescriptionList"/>
    <dgm:cxn modelId="{50C562F7-88BD-4A39-868A-F8CD8FF02960}" type="presParOf" srcId="{16953C79-0A30-4366-BA98-B4549AE68AA2}" destId="{057399EE-3299-416F-AC28-F495D4A87E55}" srcOrd="3" destOrd="0" presId="urn:microsoft.com/office/officeart/2018/2/layout/IconLabelDescriptionList"/>
    <dgm:cxn modelId="{D38DA605-0A9A-43A8-BDF2-BCAD4DCF78B0}" type="presParOf" srcId="{16953C79-0A30-4366-BA98-B4549AE68AA2}" destId="{4281670E-BEE3-4BE2-A6DE-169185303262}" srcOrd="4" destOrd="0" presId="urn:microsoft.com/office/officeart/2018/2/layout/IconLabelDescriptionList"/>
    <dgm:cxn modelId="{F785F90D-36ED-43A1-B75C-6A1411B2514C}" type="presParOf" srcId="{DF751035-08FE-4FD2-86B1-6E0DF60DE8AC}" destId="{580F936F-C9CF-49C1-9984-9D7A82F2DE99}" srcOrd="1" destOrd="0" presId="urn:microsoft.com/office/officeart/2018/2/layout/IconLabelDescriptionList"/>
    <dgm:cxn modelId="{4D3280AA-6323-460E-95A4-A97EB14A2AE5}" type="presParOf" srcId="{DF751035-08FE-4FD2-86B1-6E0DF60DE8AC}" destId="{36D4EDA2-ECB9-4BFA-B5B8-1E01EE7742C4}" srcOrd="2" destOrd="0" presId="urn:microsoft.com/office/officeart/2018/2/layout/IconLabelDescriptionList"/>
    <dgm:cxn modelId="{C1C5CA51-C47F-41C9-874F-C197F86506A0}" type="presParOf" srcId="{36D4EDA2-ECB9-4BFA-B5B8-1E01EE7742C4}" destId="{204727A7-5539-45E2-AA74-FA7B740019A4}" srcOrd="0" destOrd="0" presId="urn:microsoft.com/office/officeart/2018/2/layout/IconLabelDescriptionList"/>
    <dgm:cxn modelId="{A6DF049A-99B4-42C3-B516-A6269EAB5EB9}" type="presParOf" srcId="{36D4EDA2-ECB9-4BFA-B5B8-1E01EE7742C4}" destId="{8EEAEE3E-7423-4871-A2F5-11D3CCFB4782}" srcOrd="1" destOrd="0" presId="urn:microsoft.com/office/officeart/2018/2/layout/IconLabelDescriptionList"/>
    <dgm:cxn modelId="{986F47F0-5C58-4522-91C8-EDE78A4CD08C}" type="presParOf" srcId="{36D4EDA2-ECB9-4BFA-B5B8-1E01EE7742C4}" destId="{CDC2DDE0-4D2A-42F9-B527-1CA7D831F12D}" srcOrd="2" destOrd="0" presId="urn:microsoft.com/office/officeart/2018/2/layout/IconLabelDescriptionList"/>
    <dgm:cxn modelId="{FE689E9F-F3FD-424A-8A31-A8471AFA7704}" type="presParOf" srcId="{36D4EDA2-ECB9-4BFA-B5B8-1E01EE7742C4}" destId="{6454E5B0-6ABC-4248-AC91-C8BB73712D92}" srcOrd="3" destOrd="0" presId="urn:microsoft.com/office/officeart/2018/2/layout/IconLabelDescriptionList"/>
    <dgm:cxn modelId="{F3AC2BCA-DD8F-4CA3-BF3C-7B9145A232A8}" type="presParOf" srcId="{36D4EDA2-ECB9-4BFA-B5B8-1E01EE7742C4}" destId="{4BF7D007-1EE8-463C-AA24-472FB3F5B7CA}" srcOrd="4" destOrd="0" presId="urn:microsoft.com/office/officeart/2018/2/layout/IconLabelDescription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E22181E-D73D-4D78-904C-3E04526CCCE4}" type="doc">
      <dgm:prSet loTypeId="urn:microsoft.com/office/officeart/2018/2/layout/IconLabelDescriptionList" loCatId="icon" qsTypeId="urn:microsoft.com/office/officeart/2005/8/quickstyle/simple1" qsCatId="simple" csTypeId="urn:microsoft.com/office/officeart/2005/8/colors/accent0_3" csCatId="mainScheme" phldr="1"/>
      <dgm:spPr/>
      <dgm:t>
        <a:bodyPr/>
        <a:lstStyle/>
        <a:p>
          <a:endParaRPr lang="en-US"/>
        </a:p>
      </dgm:t>
    </dgm:pt>
    <dgm:pt modelId="{21D44F0D-72E2-49B3-89A8-D98E2A11714C}">
      <dgm:prSet/>
      <dgm:spPr/>
      <dgm:t>
        <a:bodyPr/>
        <a:lstStyle/>
        <a:p>
          <a:pPr>
            <a:lnSpc>
              <a:spcPct val="100000"/>
            </a:lnSpc>
            <a:defRPr b="1"/>
          </a:pPr>
          <a:r>
            <a:rPr lang="en-US">
              <a:latin typeface="Georgia Pro"/>
            </a:rPr>
            <a:t>Price</a:t>
          </a:r>
        </a:p>
      </dgm:t>
    </dgm:pt>
    <dgm:pt modelId="{E2D3706E-B590-44FE-9894-54553213C775}" type="parTrans" cxnId="{77B7A62B-9D10-4494-8357-536C17D7D4F8}">
      <dgm:prSet/>
      <dgm:spPr/>
      <dgm:t>
        <a:bodyPr/>
        <a:lstStyle/>
        <a:p>
          <a:endParaRPr lang="en-US"/>
        </a:p>
      </dgm:t>
    </dgm:pt>
    <dgm:pt modelId="{F4D03AFB-5B4F-4CD9-AF4A-BACA8ECC6AF4}" type="sibTrans" cxnId="{77B7A62B-9D10-4494-8357-536C17D7D4F8}">
      <dgm:prSet/>
      <dgm:spPr/>
      <dgm:t>
        <a:bodyPr/>
        <a:lstStyle/>
        <a:p>
          <a:endParaRPr lang="en-US"/>
        </a:p>
      </dgm:t>
    </dgm:pt>
    <dgm:pt modelId="{9E1BA518-B18F-4C99-9CED-E04D38337F07}">
      <dgm:prSet/>
      <dgm:spPr/>
      <dgm:t>
        <a:bodyPr/>
        <a:lstStyle/>
        <a:p>
          <a:pPr>
            <a:lnSpc>
              <a:spcPct val="100000"/>
            </a:lnSpc>
          </a:pPr>
          <a:r>
            <a:rPr lang="en-US">
              <a:latin typeface="Georgia Pro"/>
            </a:rPr>
            <a:t>Business model surrounds durability and high-quality products with a focus on craftsmanship</a:t>
          </a:r>
        </a:p>
      </dgm:t>
    </dgm:pt>
    <dgm:pt modelId="{EBA5E341-3EE5-4BF1-872B-329E604EE04A}" type="parTrans" cxnId="{418B6047-CC06-453B-8CEC-A16A19F6AE4D}">
      <dgm:prSet/>
      <dgm:spPr/>
      <dgm:t>
        <a:bodyPr/>
        <a:lstStyle/>
        <a:p>
          <a:endParaRPr lang="en-US"/>
        </a:p>
      </dgm:t>
    </dgm:pt>
    <dgm:pt modelId="{5F7071B7-57EB-4A0A-A90A-04EE03EB7510}" type="sibTrans" cxnId="{418B6047-CC06-453B-8CEC-A16A19F6AE4D}">
      <dgm:prSet/>
      <dgm:spPr/>
      <dgm:t>
        <a:bodyPr/>
        <a:lstStyle/>
        <a:p>
          <a:endParaRPr lang="en-US"/>
        </a:p>
      </dgm:t>
    </dgm:pt>
    <dgm:pt modelId="{06DCB929-A80B-4C9F-9FE8-72CB37F75EA8}">
      <dgm:prSet/>
      <dgm:spPr/>
      <dgm:t>
        <a:bodyPr/>
        <a:lstStyle/>
        <a:p>
          <a:pPr>
            <a:lnSpc>
              <a:spcPct val="100000"/>
            </a:lnSpc>
          </a:pPr>
          <a:r>
            <a:rPr lang="en-US">
              <a:latin typeface="Georgia Pro"/>
            </a:rPr>
            <a:t>Meaning not much room for lower prices</a:t>
          </a:r>
        </a:p>
      </dgm:t>
    </dgm:pt>
    <dgm:pt modelId="{1C785284-1342-4E8E-8966-F32213D77742}" type="parTrans" cxnId="{8B4E2BC0-224A-4D6A-8133-B76B93F28CD3}">
      <dgm:prSet/>
      <dgm:spPr/>
      <dgm:t>
        <a:bodyPr/>
        <a:lstStyle/>
        <a:p>
          <a:endParaRPr lang="en-US"/>
        </a:p>
      </dgm:t>
    </dgm:pt>
    <dgm:pt modelId="{E9626290-5056-431F-B899-DD2AD2BCE058}" type="sibTrans" cxnId="{8B4E2BC0-224A-4D6A-8133-B76B93F28CD3}">
      <dgm:prSet/>
      <dgm:spPr/>
      <dgm:t>
        <a:bodyPr/>
        <a:lstStyle/>
        <a:p>
          <a:endParaRPr lang="en-US"/>
        </a:p>
      </dgm:t>
    </dgm:pt>
    <dgm:pt modelId="{8CB8E6D0-0BA5-46B3-84BA-30D9C657503D}">
      <dgm:prSet/>
      <dgm:spPr/>
      <dgm:t>
        <a:bodyPr/>
        <a:lstStyle/>
        <a:p>
          <a:pPr>
            <a:lnSpc>
              <a:spcPct val="100000"/>
            </a:lnSpc>
            <a:defRPr b="1"/>
          </a:pPr>
          <a:r>
            <a:rPr lang="en-US">
              <a:latin typeface="Georgia Pro"/>
            </a:rPr>
            <a:t>Promotion</a:t>
          </a:r>
        </a:p>
      </dgm:t>
    </dgm:pt>
    <dgm:pt modelId="{4678BD0E-3CDC-411D-88E1-FAB25A5B6F6B}" type="parTrans" cxnId="{FD22DCDA-E818-43E6-8EE2-22D6BDE64A1F}">
      <dgm:prSet/>
      <dgm:spPr/>
      <dgm:t>
        <a:bodyPr/>
        <a:lstStyle/>
        <a:p>
          <a:endParaRPr lang="en-US"/>
        </a:p>
      </dgm:t>
    </dgm:pt>
    <dgm:pt modelId="{E6D88ABF-141C-4F5F-8174-22A61619F997}" type="sibTrans" cxnId="{FD22DCDA-E818-43E6-8EE2-22D6BDE64A1F}">
      <dgm:prSet/>
      <dgm:spPr/>
      <dgm:t>
        <a:bodyPr/>
        <a:lstStyle/>
        <a:p>
          <a:endParaRPr lang="en-US"/>
        </a:p>
      </dgm:t>
    </dgm:pt>
    <dgm:pt modelId="{0AE3022A-F9A5-461A-960B-5FDE2E8392EA}">
      <dgm:prSet/>
      <dgm:spPr/>
      <dgm:t>
        <a:bodyPr/>
        <a:lstStyle/>
        <a:p>
          <a:pPr rtl="0">
            <a:lnSpc>
              <a:spcPct val="100000"/>
            </a:lnSpc>
          </a:pPr>
          <a:r>
            <a:rPr lang="en-US">
              <a:latin typeface="Georgia Pro"/>
            </a:rPr>
            <a:t>Utilize product showcases</a:t>
          </a:r>
        </a:p>
      </dgm:t>
    </dgm:pt>
    <dgm:pt modelId="{248AE73D-C39B-4C5D-AA3D-F092811E83BD}" type="parTrans" cxnId="{800B4DD9-C3F8-403B-9E36-6A1F33E96189}">
      <dgm:prSet/>
      <dgm:spPr/>
      <dgm:t>
        <a:bodyPr/>
        <a:lstStyle/>
        <a:p>
          <a:endParaRPr lang="en-US"/>
        </a:p>
      </dgm:t>
    </dgm:pt>
    <dgm:pt modelId="{2DD0C6C7-6E5E-4060-8E85-989A2304078D}" type="sibTrans" cxnId="{800B4DD9-C3F8-403B-9E36-6A1F33E96189}">
      <dgm:prSet/>
      <dgm:spPr/>
      <dgm:t>
        <a:bodyPr/>
        <a:lstStyle/>
        <a:p>
          <a:endParaRPr lang="en-US"/>
        </a:p>
      </dgm:t>
    </dgm:pt>
    <dgm:pt modelId="{38E0DCF4-8F16-4D82-9F19-E03E83EBFC7B}">
      <dgm:prSet/>
      <dgm:spPr/>
      <dgm:t>
        <a:bodyPr/>
        <a:lstStyle/>
        <a:p>
          <a:pPr rtl="0"/>
          <a:r>
            <a:rPr lang="en-US">
              <a:latin typeface="Georgia Pro"/>
            </a:rPr>
            <a:t>Have pop-up shops within major department stores</a:t>
          </a:r>
        </a:p>
      </dgm:t>
    </dgm:pt>
    <dgm:pt modelId="{735E018F-3E87-4448-9210-C1EB5254159C}" type="parTrans" cxnId="{4E4BA217-E8DD-4BAA-8471-AA6360B451D9}">
      <dgm:prSet/>
      <dgm:spPr/>
      <dgm:t>
        <a:bodyPr/>
        <a:lstStyle/>
        <a:p>
          <a:endParaRPr lang="en-US"/>
        </a:p>
      </dgm:t>
    </dgm:pt>
    <dgm:pt modelId="{2D774A55-29B4-4A8D-A952-6C378E0C9608}" type="sibTrans" cxnId="{4E4BA217-E8DD-4BAA-8471-AA6360B451D9}">
      <dgm:prSet/>
      <dgm:spPr/>
      <dgm:t>
        <a:bodyPr/>
        <a:lstStyle/>
        <a:p>
          <a:endParaRPr lang="en-US"/>
        </a:p>
      </dgm:t>
    </dgm:pt>
    <dgm:pt modelId="{646A2FA5-7639-4B2D-8D10-0243C067A5B0}">
      <dgm:prSet/>
      <dgm:spPr/>
      <dgm:t>
        <a:bodyPr/>
        <a:lstStyle/>
        <a:p>
          <a:r>
            <a:rPr lang="en-US">
              <a:latin typeface="Georgia Pro"/>
            </a:rPr>
            <a:t>Offer special promotions</a:t>
          </a:r>
        </a:p>
      </dgm:t>
    </dgm:pt>
    <dgm:pt modelId="{446643DE-1B1D-41D6-8BAA-F95807E1D01B}" type="parTrans" cxnId="{28F7C964-E93C-43D7-AD42-5A69F1D0082B}">
      <dgm:prSet/>
      <dgm:spPr/>
      <dgm:t>
        <a:bodyPr/>
        <a:lstStyle/>
        <a:p>
          <a:endParaRPr lang="en-US"/>
        </a:p>
      </dgm:t>
    </dgm:pt>
    <dgm:pt modelId="{72D268C1-604D-4E8B-92F0-04AB1CC62445}" type="sibTrans" cxnId="{28F7C964-E93C-43D7-AD42-5A69F1D0082B}">
      <dgm:prSet/>
      <dgm:spPr/>
      <dgm:t>
        <a:bodyPr/>
        <a:lstStyle/>
        <a:p>
          <a:endParaRPr lang="en-US"/>
        </a:p>
      </dgm:t>
    </dgm:pt>
    <dgm:pt modelId="{299E7072-9BC3-42A8-9CE8-B4589DEE1DD0}">
      <dgm:prSet/>
      <dgm:spPr/>
      <dgm:t>
        <a:bodyPr/>
        <a:lstStyle/>
        <a:p>
          <a:r>
            <a:rPr lang="en-US">
              <a:latin typeface="Georgia Pro"/>
            </a:rPr>
            <a:t>Collaboration with Myers</a:t>
          </a:r>
        </a:p>
      </dgm:t>
    </dgm:pt>
    <dgm:pt modelId="{B740FAA0-7F51-40D1-9F95-331287A3A0DC}" type="parTrans" cxnId="{A2A760DA-97CC-46DE-9771-0AAD891AA719}">
      <dgm:prSet/>
      <dgm:spPr/>
      <dgm:t>
        <a:bodyPr/>
        <a:lstStyle/>
        <a:p>
          <a:endParaRPr lang="en-US"/>
        </a:p>
      </dgm:t>
    </dgm:pt>
    <dgm:pt modelId="{D87DA985-1944-40A0-8A9B-82EA1BD0CCA3}" type="sibTrans" cxnId="{A2A760DA-97CC-46DE-9771-0AAD891AA719}">
      <dgm:prSet/>
      <dgm:spPr/>
      <dgm:t>
        <a:bodyPr/>
        <a:lstStyle/>
        <a:p>
          <a:endParaRPr lang="en-US"/>
        </a:p>
      </dgm:t>
    </dgm:pt>
    <dgm:pt modelId="{DF751035-08FE-4FD2-86B1-6E0DF60DE8AC}" type="pres">
      <dgm:prSet presAssocID="{FE22181E-D73D-4D78-904C-3E04526CCCE4}" presName="root" presStyleCnt="0">
        <dgm:presLayoutVars>
          <dgm:dir/>
          <dgm:resizeHandles val="exact"/>
        </dgm:presLayoutVars>
      </dgm:prSet>
      <dgm:spPr/>
    </dgm:pt>
    <dgm:pt modelId="{16953C79-0A30-4366-BA98-B4549AE68AA2}" type="pres">
      <dgm:prSet presAssocID="{21D44F0D-72E2-49B3-89A8-D98E2A11714C}" presName="compNode" presStyleCnt="0"/>
      <dgm:spPr/>
    </dgm:pt>
    <dgm:pt modelId="{54C3FCEE-F833-4B4F-9971-F3EAC7384715}" type="pres">
      <dgm:prSet presAssocID="{21D44F0D-72E2-49B3-89A8-D98E2A11714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9477ECCC-038B-406A-9817-D89D90B639D0}" type="pres">
      <dgm:prSet presAssocID="{21D44F0D-72E2-49B3-89A8-D98E2A11714C}" presName="iconSpace" presStyleCnt="0"/>
      <dgm:spPr/>
    </dgm:pt>
    <dgm:pt modelId="{BE3BAEF6-A68B-473C-AC34-BCE9DEC41090}" type="pres">
      <dgm:prSet presAssocID="{21D44F0D-72E2-49B3-89A8-D98E2A11714C}" presName="parTx" presStyleLbl="revTx" presStyleIdx="0" presStyleCnt="4">
        <dgm:presLayoutVars>
          <dgm:chMax val="0"/>
          <dgm:chPref val="0"/>
        </dgm:presLayoutVars>
      </dgm:prSet>
      <dgm:spPr/>
    </dgm:pt>
    <dgm:pt modelId="{057399EE-3299-416F-AC28-F495D4A87E55}" type="pres">
      <dgm:prSet presAssocID="{21D44F0D-72E2-49B3-89A8-D98E2A11714C}" presName="txSpace" presStyleCnt="0"/>
      <dgm:spPr/>
    </dgm:pt>
    <dgm:pt modelId="{4281670E-BEE3-4BE2-A6DE-169185303262}" type="pres">
      <dgm:prSet presAssocID="{21D44F0D-72E2-49B3-89A8-D98E2A11714C}" presName="desTx" presStyleLbl="revTx" presStyleIdx="1" presStyleCnt="4">
        <dgm:presLayoutVars/>
      </dgm:prSet>
      <dgm:spPr/>
    </dgm:pt>
    <dgm:pt modelId="{580F936F-C9CF-49C1-9984-9D7A82F2DE99}" type="pres">
      <dgm:prSet presAssocID="{F4D03AFB-5B4F-4CD9-AF4A-BACA8ECC6AF4}" presName="sibTrans" presStyleCnt="0"/>
      <dgm:spPr/>
    </dgm:pt>
    <dgm:pt modelId="{36D4EDA2-ECB9-4BFA-B5B8-1E01EE7742C4}" type="pres">
      <dgm:prSet presAssocID="{8CB8E6D0-0BA5-46B3-84BA-30D9C657503D}" presName="compNode" presStyleCnt="0"/>
      <dgm:spPr/>
    </dgm:pt>
    <dgm:pt modelId="{204727A7-5539-45E2-AA74-FA7B740019A4}" type="pres">
      <dgm:prSet presAssocID="{8CB8E6D0-0BA5-46B3-84BA-30D9C657503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iosk"/>
        </a:ext>
      </dgm:extLst>
    </dgm:pt>
    <dgm:pt modelId="{8EEAEE3E-7423-4871-A2F5-11D3CCFB4782}" type="pres">
      <dgm:prSet presAssocID="{8CB8E6D0-0BA5-46B3-84BA-30D9C657503D}" presName="iconSpace" presStyleCnt="0"/>
      <dgm:spPr/>
    </dgm:pt>
    <dgm:pt modelId="{CDC2DDE0-4D2A-42F9-B527-1CA7D831F12D}" type="pres">
      <dgm:prSet presAssocID="{8CB8E6D0-0BA5-46B3-84BA-30D9C657503D}" presName="parTx" presStyleLbl="revTx" presStyleIdx="2" presStyleCnt="4">
        <dgm:presLayoutVars>
          <dgm:chMax val="0"/>
          <dgm:chPref val="0"/>
        </dgm:presLayoutVars>
      </dgm:prSet>
      <dgm:spPr/>
    </dgm:pt>
    <dgm:pt modelId="{6454E5B0-6ABC-4248-AC91-C8BB73712D92}" type="pres">
      <dgm:prSet presAssocID="{8CB8E6D0-0BA5-46B3-84BA-30D9C657503D}" presName="txSpace" presStyleCnt="0"/>
      <dgm:spPr/>
    </dgm:pt>
    <dgm:pt modelId="{4BF7D007-1EE8-463C-AA24-472FB3F5B7CA}" type="pres">
      <dgm:prSet presAssocID="{8CB8E6D0-0BA5-46B3-84BA-30D9C657503D}" presName="desTx" presStyleLbl="revTx" presStyleIdx="3" presStyleCnt="4">
        <dgm:presLayoutVars/>
      </dgm:prSet>
      <dgm:spPr/>
    </dgm:pt>
  </dgm:ptLst>
  <dgm:cxnLst>
    <dgm:cxn modelId="{FEEFE906-C86F-4E8E-8FD6-5C53992A86C9}" type="presOf" srcId="{9E1BA518-B18F-4C99-9CED-E04D38337F07}" destId="{4281670E-BEE3-4BE2-A6DE-169185303262}" srcOrd="0" destOrd="0" presId="urn:microsoft.com/office/officeart/2018/2/layout/IconLabelDescriptionList"/>
    <dgm:cxn modelId="{5A903B13-C6B6-4B24-9A95-0B525F52E720}" type="presOf" srcId="{646A2FA5-7639-4B2D-8D10-0243C067A5B0}" destId="{4BF7D007-1EE8-463C-AA24-472FB3F5B7CA}" srcOrd="0" destOrd="2" presId="urn:microsoft.com/office/officeart/2018/2/layout/IconLabelDescriptionList"/>
    <dgm:cxn modelId="{4E4BA217-E8DD-4BAA-8471-AA6360B451D9}" srcId="{0AE3022A-F9A5-461A-960B-5FDE2E8392EA}" destId="{38E0DCF4-8F16-4D82-9F19-E03E83EBFC7B}" srcOrd="0" destOrd="0" parTransId="{735E018F-3E87-4448-9210-C1EB5254159C}" sibTransId="{2D774A55-29B4-4A8D-A952-6C378E0C9608}"/>
    <dgm:cxn modelId="{77B7A62B-9D10-4494-8357-536C17D7D4F8}" srcId="{FE22181E-D73D-4D78-904C-3E04526CCCE4}" destId="{21D44F0D-72E2-49B3-89A8-D98E2A11714C}" srcOrd="0" destOrd="0" parTransId="{E2D3706E-B590-44FE-9894-54553213C775}" sibTransId="{F4D03AFB-5B4F-4CD9-AF4A-BACA8ECC6AF4}"/>
    <dgm:cxn modelId="{5F514E37-1B43-45FE-B735-C924CC793F52}" type="presOf" srcId="{299E7072-9BC3-42A8-9CE8-B4589DEE1DD0}" destId="{4BF7D007-1EE8-463C-AA24-472FB3F5B7CA}" srcOrd="0" destOrd="3" presId="urn:microsoft.com/office/officeart/2018/2/layout/IconLabelDescriptionList"/>
    <dgm:cxn modelId="{418B6047-CC06-453B-8CEC-A16A19F6AE4D}" srcId="{21D44F0D-72E2-49B3-89A8-D98E2A11714C}" destId="{9E1BA518-B18F-4C99-9CED-E04D38337F07}" srcOrd="0" destOrd="0" parTransId="{EBA5E341-3EE5-4BF1-872B-329E604EE04A}" sibTransId="{5F7071B7-57EB-4A0A-A90A-04EE03EB7510}"/>
    <dgm:cxn modelId="{47786D61-1B9E-4B2C-9804-5D20557D571C}" type="presOf" srcId="{06DCB929-A80B-4C9F-9FE8-72CB37F75EA8}" destId="{4281670E-BEE3-4BE2-A6DE-169185303262}" srcOrd="0" destOrd="1" presId="urn:microsoft.com/office/officeart/2018/2/layout/IconLabelDescriptionList"/>
    <dgm:cxn modelId="{28F7C964-E93C-43D7-AD42-5A69F1D0082B}" srcId="{0AE3022A-F9A5-461A-960B-5FDE2E8392EA}" destId="{646A2FA5-7639-4B2D-8D10-0243C067A5B0}" srcOrd="1" destOrd="0" parTransId="{446643DE-1B1D-41D6-8BAA-F95807E1D01B}" sibTransId="{72D268C1-604D-4E8B-92F0-04AB1CC62445}"/>
    <dgm:cxn modelId="{11401D66-12C3-44CB-ADCE-48AF250DB3EA}" type="presOf" srcId="{21D44F0D-72E2-49B3-89A8-D98E2A11714C}" destId="{BE3BAEF6-A68B-473C-AC34-BCE9DEC41090}" srcOrd="0" destOrd="0" presId="urn:microsoft.com/office/officeart/2018/2/layout/IconLabelDescriptionList"/>
    <dgm:cxn modelId="{60D6C36B-1435-42CE-AEFA-C7F5CDCF149D}" type="presOf" srcId="{38E0DCF4-8F16-4D82-9F19-E03E83EBFC7B}" destId="{4BF7D007-1EE8-463C-AA24-472FB3F5B7CA}" srcOrd="0" destOrd="1" presId="urn:microsoft.com/office/officeart/2018/2/layout/IconLabelDescriptionList"/>
    <dgm:cxn modelId="{EE14A878-EB46-4FCD-828D-18ECCFFA928C}" type="presOf" srcId="{FE22181E-D73D-4D78-904C-3E04526CCCE4}" destId="{DF751035-08FE-4FD2-86B1-6E0DF60DE8AC}" srcOrd="0" destOrd="0" presId="urn:microsoft.com/office/officeart/2018/2/layout/IconLabelDescriptionList"/>
    <dgm:cxn modelId="{0BA85F7E-F919-4BA6-81AF-CCD8D8DD3234}" type="presOf" srcId="{0AE3022A-F9A5-461A-960B-5FDE2E8392EA}" destId="{4BF7D007-1EE8-463C-AA24-472FB3F5B7CA}" srcOrd="0" destOrd="0" presId="urn:microsoft.com/office/officeart/2018/2/layout/IconLabelDescriptionList"/>
    <dgm:cxn modelId="{D1C61CB2-8D54-4DAE-A4DC-1A8565779A1E}" type="presOf" srcId="{8CB8E6D0-0BA5-46B3-84BA-30D9C657503D}" destId="{CDC2DDE0-4D2A-42F9-B527-1CA7D831F12D}" srcOrd="0" destOrd="0" presId="urn:microsoft.com/office/officeart/2018/2/layout/IconLabelDescriptionList"/>
    <dgm:cxn modelId="{8B4E2BC0-224A-4D6A-8133-B76B93F28CD3}" srcId="{21D44F0D-72E2-49B3-89A8-D98E2A11714C}" destId="{06DCB929-A80B-4C9F-9FE8-72CB37F75EA8}" srcOrd="1" destOrd="0" parTransId="{1C785284-1342-4E8E-8966-F32213D77742}" sibTransId="{E9626290-5056-431F-B899-DD2AD2BCE058}"/>
    <dgm:cxn modelId="{800B4DD9-C3F8-403B-9E36-6A1F33E96189}" srcId="{8CB8E6D0-0BA5-46B3-84BA-30D9C657503D}" destId="{0AE3022A-F9A5-461A-960B-5FDE2E8392EA}" srcOrd="0" destOrd="0" parTransId="{248AE73D-C39B-4C5D-AA3D-F092811E83BD}" sibTransId="{2DD0C6C7-6E5E-4060-8E85-989A2304078D}"/>
    <dgm:cxn modelId="{A2A760DA-97CC-46DE-9771-0AAD891AA719}" srcId="{0AE3022A-F9A5-461A-960B-5FDE2E8392EA}" destId="{299E7072-9BC3-42A8-9CE8-B4589DEE1DD0}" srcOrd="2" destOrd="0" parTransId="{B740FAA0-7F51-40D1-9F95-331287A3A0DC}" sibTransId="{D87DA985-1944-40A0-8A9B-82EA1BD0CCA3}"/>
    <dgm:cxn modelId="{FD22DCDA-E818-43E6-8EE2-22D6BDE64A1F}" srcId="{FE22181E-D73D-4D78-904C-3E04526CCCE4}" destId="{8CB8E6D0-0BA5-46B3-84BA-30D9C657503D}" srcOrd="1" destOrd="0" parTransId="{4678BD0E-3CDC-411D-88E1-FAB25A5B6F6B}" sibTransId="{E6D88ABF-141C-4F5F-8174-22A61619F997}"/>
    <dgm:cxn modelId="{7C867B2B-5FF2-4959-A930-AC8AB2CC1103}" type="presParOf" srcId="{DF751035-08FE-4FD2-86B1-6E0DF60DE8AC}" destId="{16953C79-0A30-4366-BA98-B4549AE68AA2}" srcOrd="0" destOrd="0" presId="urn:microsoft.com/office/officeart/2018/2/layout/IconLabelDescriptionList"/>
    <dgm:cxn modelId="{C400595F-E866-4DB1-8178-BA6D8B63BD06}" type="presParOf" srcId="{16953C79-0A30-4366-BA98-B4549AE68AA2}" destId="{54C3FCEE-F833-4B4F-9971-F3EAC7384715}" srcOrd="0" destOrd="0" presId="urn:microsoft.com/office/officeart/2018/2/layout/IconLabelDescriptionList"/>
    <dgm:cxn modelId="{1AF9119C-549C-49BA-BCCF-3661D15C83A2}" type="presParOf" srcId="{16953C79-0A30-4366-BA98-B4549AE68AA2}" destId="{9477ECCC-038B-406A-9817-D89D90B639D0}" srcOrd="1" destOrd="0" presId="urn:microsoft.com/office/officeart/2018/2/layout/IconLabelDescriptionList"/>
    <dgm:cxn modelId="{943E172E-3111-47B0-92AA-58FA9581D17E}" type="presParOf" srcId="{16953C79-0A30-4366-BA98-B4549AE68AA2}" destId="{BE3BAEF6-A68B-473C-AC34-BCE9DEC41090}" srcOrd="2" destOrd="0" presId="urn:microsoft.com/office/officeart/2018/2/layout/IconLabelDescriptionList"/>
    <dgm:cxn modelId="{E968BA2D-BEA2-47A0-A4E0-92B79F97C91D}" type="presParOf" srcId="{16953C79-0A30-4366-BA98-B4549AE68AA2}" destId="{057399EE-3299-416F-AC28-F495D4A87E55}" srcOrd="3" destOrd="0" presId="urn:microsoft.com/office/officeart/2018/2/layout/IconLabelDescriptionList"/>
    <dgm:cxn modelId="{9BD8E021-1557-43CF-AE6E-AE1F08053CC5}" type="presParOf" srcId="{16953C79-0A30-4366-BA98-B4549AE68AA2}" destId="{4281670E-BEE3-4BE2-A6DE-169185303262}" srcOrd="4" destOrd="0" presId="urn:microsoft.com/office/officeart/2018/2/layout/IconLabelDescriptionList"/>
    <dgm:cxn modelId="{D3907F6D-BF8B-4D61-AFF7-9F6695B874D7}" type="presParOf" srcId="{DF751035-08FE-4FD2-86B1-6E0DF60DE8AC}" destId="{580F936F-C9CF-49C1-9984-9D7A82F2DE99}" srcOrd="1" destOrd="0" presId="urn:microsoft.com/office/officeart/2018/2/layout/IconLabelDescriptionList"/>
    <dgm:cxn modelId="{B4381067-E82A-4211-A99E-DA1C91332CB1}" type="presParOf" srcId="{DF751035-08FE-4FD2-86B1-6E0DF60DE8AC}" destId="{36D4EDA2-ECB9-4BFA-B5B8-1E01EE7742C4}" srcOrd="2" destOrd="0" presId="urn:microsoft.com/office/officeart/2018/2/layout/IconLabelDescriptionList"/>
    <dgm:cxn modelId="{C3983B97-ABFF-4EA5-B171-DF8CAA3BF399}" type="presParOf" srcId="{36D4EDA2-ECB9-4BFA-B5B8-1E01EE7742C4}" destId="{204727A7-5539-45E2-AA74-FA7B740019A4}" srcOrd="0" destOrd="0" presId="urn:microsoft.com/office/officeart/2018/2/layout/IconLabelDescriptionList"/>
    <dgm:cxn modelId="{4A9865C4-62A1-4B53-BA5D-A97C950A8BDD}" type="presParOf" srcId="{36D4EDA2-ECB9-4BFA-B5B8-1E01EE7742C4}" destId="{8EEAEE3E-7423-4871-A2F5-11D3CCFB4782}" srcOrd="1" destOrd="0" presId="urn:microsoft.com/office/officeart/2018/2/layout/IconLabelDescriptionList"/>
    <dgm:cxn modelId="{48BAC9F1-6A92-40B1-BA65-6E760676DD85}" type="presParOf" srcId="{36D4EDA2-ECB9-4BFA-B5B8-1E01EE7742C4}" destId="{CDC2DDE0-4D2A-42F9-B527-1CA7D831F12D}" srcOrd="2" destOrd="0" presId="urn:microsoft.com/office/officeart/2018/2/layout/IconLabelDescriptionList"/>
    <dgm:cxn modelId="{D7001F7C-9CE8-4B94-9828-9C233EB5A544}" type="presParOf" srcId="{36D4EDA2-ECB9-4BFA-B5B8-1E01EE7742C4}" destId="{6454E5B0-6ABC-4248-AC91-C8BB73712D92}" srcOrd="3" destOrd="0" presId="urn:microsoft.com/office/officeart/2018/2/layout/IconLabelDescriptionList"/>
    <dgm:cxn modelId="{900F226A-FD2F-4158-8271-8507EEBB9EA2}" type="presParOf" srcId="{36D4EDA2-ECB9-4BFA-B5B8-1E01EE7742C4}" destId="{4BF7D007-1EE8-463C-AA24-472FB3F5B7CA}" srcOrd="4" destOrd="0" presId="urn:microsoft.com/office/officeart/2018/2/layout/IconLabelDescription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3D60691-EFD5-4F00-AE8A-39F7F1B94284}" type="doc">
      <dgm:prSet loTypeId="urn:microsoft.com/office/officeart/2016/7/layout/LinearArrowProcessNumbered" loCatId="process" qsTypeId="urn:microsoft.com/office/officeart/2005/8/quickstyle/simple1" qsCatId="simple" csTypeId="urn:microsoft.com/office/officeart/2005/8/colors/colorful2" csCatId="colorful" phldr="1"/>
      <dgm:spPr/>
      <dgm:t>
        <a:bodyPr/>
        <a:lstStyle/>
        <a:p>
          <a:endParaRPr lang="en-US"/>
        </a:p>
      </dgm:t>
    </dgm:pt>
    <dgm:pt modelId="{02660A1C-1FAC-4C8D-844B-F0BAB62A794D}">
      <dgm:prSet custT="1"/>
      <dgm:spPr/>
      <dgm:t>
        <a:bodyPr/>
        <a:lstStyle/>
        <a:p>
          <a:pPr rtl="0"/>
          <a:r>
            <a:rPr lang="en-US" sz="1200">
              <a:latin typeface="Georgia Pro"/>
              <a:cs typeface="Calibri"/>
            </a:rPr>
            <a:t>Conduct market research, find retail partners, and find target audience</a:t>
          </a:r>
        </a:p>
      </dgm:t>
    </dgm:pt>
    <dgm:pt modelId="{512BD9E6-A63D-42FE-916B-46510535D165}" type="parTrans" cxnId="{9BE3F373-FC27-3743-A4F4-6BAB811A88F6}">
      <dgm:prSet/>
      <dgm:spPr/>
      <dgm:t>
        <a:bodyPr/>
        <a:lstStyle/>
        <a:p>
          <a:endParaRPr lang="zh-CN" altLang="en-US"/>
        </a:p>
      </dgm:t>
    </dgm:pt>
    <dgm:pt modelId="{1B26E072-36E7-4BEE-A94B-8E4457794BF4}" type="sibTrans" cxnId="{9BE3F373-FC27-3743-A4F4-6BAB811A88F6}">
      <dgm:prSet phldrT="1" phldr="0"/>
      <dgm:spPr/>
      <dgm:t>
        <a:bodyPr/>
        <a:lstStyle/>
        <a:p>
          <a:r>
            <a:rPr lang="en-US"/>
            <a:t>1</a:t>
          </a:r>
        </a:p>
      </dgm:t>
    </dgm:pt>
    <dgm:pt modelId="{98FA87B2-D733-4C11-A4C2-17E056FD5321}">
      <dgm:prSet phldr="0"/>
      <dgm:spPr/>
      <dgm:t>
        <a:bodyPr/>
        <a:lstStyle/>
        <a:p>
          <a:r>
            <a:rPr lang="en-US">
              <a:latin typeface="Georgia Pro"/>
              <a:cs typeface="Calibri"/>
            </a:rPr>
            <a:t>Construct a shop, begin advertisements and build excitement, recruit employees</a:t>
          </a:r>
        </a:p>
      </dgm:t>
    </dgm:pt>
    <dgm:pt modelId="{71F569B1-62F7-482C-ACAF-1C3B2B490032}" type="parTrans" cxnId="{C95915A1-67BB-0B49-BCE5-CEACDA1D41F1}">
      <dgm:prSet/>
      <dgm:spPr/>
      <dgm:t>
        <a:bodyPr/>
        <a:lstStyle/>
        <a:p>
          <a:endParaRPr lang="zh-CN" altLang="en-US"/>
        </a:p>
      </dgm:t>
    </dgm:pt>
    <dgm:pt modelId="{6E0FA215-E667-4EFB-AD07-60BCB881D536}" type="sibTrans" cxnId="{C95915A1-67BB-0B49-BCE5-CEACDA1D41F1}">
      <dgm:prSet phldrT="2" phldr="0"/>
      <dgm:spPr/>
      <dgm:t>
        <a:bodyPr/>
        <a:lstStyle/>
        <a:p>
          <a:r>
            <a:rPr lang="en-US"/>
            <a:t>2</a:t>
          </a:r>
        </a:p>
      </dgm:t>
    </dgm:pt>
    <dgm:pt modelId="{65D8CFF0-555F-411F-918A-081BBD6305B5}">
      <dgm:prSet phldr="0"/>
      <dgm:spPr/>
      <dgm:t>
        <a:bodyPr/>
        <a:lstStyle/>
        <a:p>
          <a:r>
            <a:rPr lang="en-US">
              <a:latin typeface="Georgia Pro"/>
              <a:cs typeface="Calibri"/>
            </a:rPr>
            <a:t>Launch in 2026 for Rugby World Cup</a:t>
          </a:r>
        </a:p>
      </dgm:t>
    </dgm:pt>
    <dgm:pt modelId="{AE22404F-2B4E-4DDE-8751-39C725FCABA5}" type="parTrans" cxnId="{6178A4B1-02B5-0544-A8D0-0E2473187959}">
      <dgm:prSet/>
      <dgm:spPr/>
      <dgm:t>
        <a:bodyPr/>
        <a:lstStyle/>
        <a:p>
          <a:endParaRPr lang="zh-CN" altLang="en-US"/>
        </a:p>
      </dgm:t>
    </dgm:pt>
    <dgm:pt modelId="{A0E6BC29-4B89-488E-BFF0-0D65C63751DD}" type="sibTrans" cxnId="{6178A4B1-02B5-0544-A8D0-0E2473187959}">
      <dgm:prSet phldrT="3" phldr="0"/>
      <dgm:spPr/>
      <dgm:t>
        <a:bodyPr/>
        <a:lstStyle/>
        <a:p>
          <a:r>
            <a:rPr lang="en-US"/>
            <a:t>3</a:t>
          </a:r>
        </a:p>
      </dgm:t>
    </dgm:pt>
    <dgm:pt modelId="{C3B99071-B422-4337-BDD0-8ED546113BF4}">
      <dgm:prSet phldr="0"/>
      <dgm:spPr/>
      <dgm:t>
        <a:bodyPr/>
        <a:lstStyle/>
        <a:p>
          <a:r>
            <a:rPr lang="en-US">
              <a:latin typeface="Georgia Pro"/>
              <a:cs typeface="Calibri"/>
            </a:rPr>
            <a:t>Give ourselves two years to break even, and begin the return on our investment</a:t>
          </a:r>
        </a:p>
      </dgm:t>
    </dgm:pt>
    <dgm:pt modelId="{113C3F89-1905-473B-BD63-2098B33EB755}" type="parTrans" cxnId="{0F6663AA-F490-9C40-8348-F548F3FDC64A}">
      <dgm:prSet/>
      <dgm:spPr/>
      <dgm:t>
        <a:bodyPr/>
        <a:lstStyle/>
        <a:p>
          <a:endParaRPr lang="zh-CN" altLang="en-US"/>
        </a:p>
      </dgm:t>
    </dgm:pt>
    <dgm:pt modelId="{67D0976C-8E0F-43FD-95EF-D19440187860}" type="sibTrans" cxnId="{0F6663AA-F490-9C40-8348-F548F3FDC64A}">
      <dgm:prSet phldrT="4" phldr="0"/>
      <dgm:spPr/>
      <dgm:t>
        <a:bodyPr/>
        <a:lstStyle/>
        <a:p>
          <a:r>
            <a:rPr lang="en-US"/>
            <a:t>4</a:t>
          </a:r>
        </a:p>
      </dgm:t>
    </dgm:pt>
    <dgm:pt modelId="{AFE63945-5143-42A4-8C9F-2E5DD15305EC}">
      <dgm:prSet phldr="0"/>
      <dgm:spPr/>
      <dgm:t>
        <a:bodyPr/>
        <a:lstStyle/>
        <a:p>
          <a:r>
            <a:rPr lang="en-US">
              <a:latin typeface="Georgia Pro"/>
              <a:cs typeface="Calibri"/>
            </a:rPr>
            <a:t>Strengthen relationships with partners, analyze growth and partnerships</a:t>
          </a:r>
        </a:p>
      </dgm:t>
    </dgm:pt>
    <dgm:pt modelId="{56B86BA0-A717-4BDB-B981-62D5A7D2C973}" type="parTrans" cxnId="{79464F9C-451C-4B4C-A14F-E7FBA6541969}">
      <dgm:prSet/>
      <dgm:spPr/>
      <dgm:t>
        <a:bodyPr/>
        <a:lstStyle/>
        <a:p>
          <a:endParaRPr lang="zh-CN" altLang="en-US"/>
        </a:p>
      </dgm:t>
    </dgm:pt>
    <dgm:pt modelId="{27D1AB94-F696-409C-BBEF-B5C82886B033}" type="sibTrans" cxnId="{79464F9C-451C-4B4C-A14F-E7FBA6541969}">
      <dgm:prSet phldrT="5" phldr="0"/>
      <dgm:spPr/>
      <dgm:t>
        <a:bodyPr/>
        <a:lstStyle/>
        <a:p>
          <a:r>
            <a:rPr lang="en-US"/>
            <a:t>5</a:t>
          </a:r>
        </a:p>
      </dgm:t>
    </dgm:pt>
    <dgm:pt modelId="{DF6C61F8-03CA-40E8-A296-8A1719A7439A}">
      <dgm:prSet phldr="0"/>
      <dgm:spPr/>
      <dgm:t>
        <a:bodyPr/>
        <a:lstStyle/>
        <a:p>
          <a:r>
            <a:rPr lang="en-US">
              <a:latin typeface="Georgia Pro"/>
              <a:cs typeface="Calibri"/>
            </a:rPr>
            <a:t>Employ a culture of constantly striving for better to build our profit</a:t>
          </a:r>
        </a:p>
      </dgm:t>
    </dgm:pt>
    <dgm:pt modelId="{5500F4B0-6275-4571-92F7-857BFDDA69DC}" type="parTrans" cxnId="{FCA1EA0E-B1B5-8F44-9BA3-1451E50B3CA4}">
      <dgm:prSet/>
      <dgm:spPr/>
      <dgm:t>
        <a:bodyPr/>
        <a:lstStyle/>
        <a:p>
          <a:endParaRPr lang="zh-CN" altLang="en-US"/>
        </a:p>
      </dgm:t>
    </dgm:pt>
    <dgm:pt modelId="{85E16DA6-C583-4EDC-B9F2-A371DB19B8D4}" type="sibTrans" cxnId="{FCA1EA0E-B1B5-8F44-9BA3-1451E50B3CA4}">
      <dgm:prSet phldrT="6" phldr="0"/>
      <dgm:spPr/>
      <dgm:t>
        <a:bodyPr/>
        <a:lstStyle/>
        <a:p>
          <a:r>
            <a:rPr lang="en-US"/>
            <a:t>6</a:t>
          </a:r>
        </a:p>
      </dgm:t>
    </dgm:pt>
    <dgm:pt modelId="{D307F5F5-C174-4719-AF4F-F331A94F3264}" type="pres">
      <dgm:prSet presAssocID="{C3D60691-EFD5-4F00-AE8A-39F7F1B94284}" presName="linearFlow" presStyleCnt="0">
        <dgm:presLayoutVars>
          <dgm:dir/>
          <dgm:animLvl val="lvl"/>
          <dgm:resizeHandles val="exact"/>
        </dgm:presLayoutVars>
      </dgm:prSet>
      <dgm:spPr/>
    </dgm:pt>
    <dgm:pt modelId="{287F5E4B-0CDF-4BCA-9F7D-335B205619C3}" type="pres">
      <dgm:prSet presAssocID="{02660A1C-1FAC-4C8D-844B-F0BAB62A794D}" presName="compositeNode" presStyleCnt="0"/>
      <dgm:spPr/>
    </dgm:pt>
    <dgm:pt modelId="{19E652EB-ECDF-4E6C-82D0-28FF097AFBCD}" type="pres">
      <dgm:prSet presAssocID="{02660A1C-1FAC-4C8D-844B-F0BAB62A794D}" presName="parTx" presStyleLbl="node1" presStyleIdx="0" presStyleCnt="0">
        <dgm:presLayoutVars>
          <dgm:chMax val="0"/>
          <dgm:chPref val="0"/>
          <dgm:bulletEnabled val="1"/>
        </dgm:presLayoutVars>
      </dgm:prSet>
      <dgm:spPr/>
    </dgm:pt>
    <dgm:pt modelId="{7F3E9C67-B9D9-4A9E-8E27-FC2CD3920DC4}" type="pres">
      <dgm:prSet presAssocID="{02660A1C-1FAC-4C8D-844B-F0BAB62A794D}" presName="parSh" presStyleCnt="0"/>
      <dgm:spPr/>
    </dgm:pt>
    <dgm:pt modelId="{A353AF57-E44F-4F1B-88D1-F321EDD7239D}" type="pres">
      <dgm:prSet presAssocID="{02660A1C-1FAC-4C8D-844B-F0BAB62A794D}" presName="lineNode" presStyleLbl="alignAccFollowNode1" presStyleIdx="0" presStyleCnt="18"/>
      <dgm:spPr/>
    </dgm:pt>
    <dgm:pt modelId="{6BDE5688-3F99-4117-888A-BA70A764E05D}" type="pres">
      <dgm:prSet presAssocID="{02660A1C-1FAC-4C8D-844B-F0BAB62A794D}" presName="lineArrowNode" presStyleLbl="alignAccFollowNode1" presStyleIdx="1" presStyleCnt="18"/>
      <dgm:spPr/>
    </dgm:pt>
    <dgm:pt modelId="{B8D34382-363C-45D7-A686-54C1D771F2FB}" type="pres">
      <dgm:prSet presAssocID="{1B26E072-36E7-4BEE-A94B-8E4457794BF4}" presName="sibTransNodeCircle" presStyleLbl="alignNode1" presStyleIdx="0" presStyleCnt="6">
        <dgm:presLayoutVars>
          <dgm:chMax val="0"/>
          <dgm:bulletEnabled/>
        </dgm:presLayoutVars>
      </dgm:prSet>
      <dgm:spPr/>
    </dgm:pt>
    <dgm:pt modelId="{B8906069-86A1-4770-8E28-B58302614540}" type="pres">
      <dgm:prSet presAssocID="{1B26E072-36E7-4BEE-A94B-8E4457794BF4}" presName="spacerBetweenCircleAndCallout" presStyleCnt="0">
        <dgm:presLayoutVars/>
      </dgm:prSet>
      <dgm:spPr/>
    </dgm:pt>
    <dgm:pt modelId="{630FE751-3318-4EA3-9BF0-A89BCB503BE6}" type="pres">
      <dgm:prSet presAssocID="{02660A1C-1FAC-4C8D-844B-F0BAB62A794D}" presName="nodeText" presStyleLbl="alignAccFollowNode1" presStyleIdx="2" presStyleCnt="18">
        <dgm:presLayoutVars>
          <dgm:bulletEnabled val="1"/>
        </dgm:presLayoutVars>
      </dgm:prSet>
      <dgm:spPr/>
    </dgm:pt>
    <dgm:pt modelId="{204DB0A3-DA3A-40FA-92BA-2C5A85F37452}" type="pres">
      <dgm:prSet presAssocID="{1B26E072-36E7-4BEE-A94B-8E4457794BF4}" presName="sibTransComposite" presStyleCnt="0"/>
      <dgm:spPr/>
    </dgm:pt>
    <dgm:pt modelId="{C93CF585-3938-4696-9A41-93A854AFE6AA}" type="pres">
      <dgm:prSet presAssocID="{98FA87B2-D733-4C11-A4C2-17E056FD5321}" presName="compositeNode" presStyleCnt="0"/>
      <dgm:spPr/>
    </dgm:pt>
    <dgm:pt modelId="{73F40FCC-94A0-4DC8-8435-515C782E8CCA}" type="pres">
      <dgm:prSet presAssocID="{98FA87B2-D733-4C11-A4C2-17E056FD5321}" presName="parTx" presStyleLbl="node1" presStyleIdx="0" presStyleCnt="0">
        <dgm:presLayoutVars>
          <dgm:chMax val="0"/>
          <dgm:chPref val="0"/>
          <dgm:bulletEnabled val="1"/>
        </dgm:presLayoutVars>
      </dgm:prSet>
      <dgm:spPr/>
    </dgm:pt>
    <dgm:pt modelId="{0731C90D-0D29-43AF-938B-B22D47F30400}" type="pres">
      <dgm:prSet presAssocID="{98FA87B2-D733-4C11-A4C2-17E056FD5321}" presName="parSh" presStyleCnt="0"/>
      <dgm:spPr/>
    </dgm:pt>
    <dgm:pt modelId="{B59EAC79-4EDE-49B7-8AC8-2FDF6411FE6E}" type="pres">
      <dgm:prSet presAssocID="{98FA87B2-D733-4C11-A4C2-17E056FD5321}" presName="lineNode" presStyleLbl="alignAccFollowNode1" presStyleIdx="3" presStyleCnt="18"/>
      <dgm:spPr/>
    </dgm:pt>
    <dgm:pt modelId="{774216B4-9A5C-471F-A2E9-FD7A28D098F0}" type="pres">
      <dgm:prSet presAssocID="{98FA87B2-D733-4C11-A4C2-17E056FD5321}" presName="lineArrowNode" presStyleLbl="alignAccFollowNode1" presStyleIdx="4" presStyleCnt="18"/>
      <dgm:spPr/>
    </dgm:pt>
    <dgm:pt modelId="{8897BA29-974C-48F9-A9CC-6928ED10C6AD}" type="pres">
      <dgm:prSet presAssocID="{6E0FA215-E667-4EFB-AD07-60BCB881D536}" presName="sibTransNodeCircle" presStyleLbl="alignNode1" presStyleIdx="1" presStyleCnt="6">
        <dgm:presLayoutVars>
          <dgm:chMax val="0"/>
          <dgm:bulletEnabled/>
        </dgm:presLayoutVars>
      </dgm:prSet>
      <dgm:spPr/>
    </dgm:pt>
    <dgm:pt modelId="{875DE7A2-EE21-46E7-AADF-7A1AA225D9D2}" type="pres">
      <dgm:prSet presAssocID="{6E0FA215-E667-4EFB-AD07-60BCB881D536}" presName="spacerBetweenCircleAndCallout" presStyleCnt="0">
        <dgm:presLayoutVars/>
      </dgm:prSet>
      <dgm:spPr/>
    </dgm:pt>
    <dgm:pt modelId="{DF92B727-B1CF-4AB6-B70A-AADF7A7B2B6C}" type="pres">
      <dgm:prSet presAssocID="{98FA87B2-D733-4C11-A4C2-17E056FD5321}" presName="nodeText" presStyleLbl="alignAccFollowNode1" presStyleIdx="5" presStyleCnt="18">
        <dgm:presLayoutVars>
          <dgm:bulletEnabled val="1"/>
        </dgm:presLayoutVars>
      </dgm:prSet>
      <dgm:spPr/>
    </dgm:pt>
    <dgm:pt modelId="{7E1DADDA-30C4-414E-99B0-000D4E60FDB4}" type="pres">
      <dgm:prSet presAssocID="{6E0FA215-E667-4EFB-AD07-60BCB881D536}" presName="sibTransComposite" presStyleCnt="0"/>
      <dgm:spPr/>
    </dgm:pt>
    <dgm:pt modelId="{A72DCE6A-78E2-4252-AE82-7E59F4EE74CA}" type="pres">
      <dgm:prSet presAssocID="{65D8CFF0-555F-411F-918A-081BBD6305B5}" presName="compositeNode" presStyleCnt="0"/>
      <dgm:spPr/>
    </dgm:pt>
    <dgm:pt modelId="{AE328F8F-9834-4789-AC99-EC23958778E4}" type="pres">
      <dgm:prSet presAssocID="{65D8CFF0-555F-411F-918A-081BBD6305B5}" presName="parTx" presStyleLbl="node1" presStyleIdx="0" presStyleCnt="0">
        <dgm:presLayoutVars>
          <dgm:chMax val="0"/>
          <dgm:chPref val="0"/>
          <dgm:bulletEnabled val="1"/>
        </dgm:presLayoutVars>
      </dgm:prSet>
      <dgm:spPr/>
    </dgm:pt>
    <dgm:pt modelId="{A14C5D25-B987-4899-8E66-5B1CE92354B4}" type="pres">
      <dgm:prSet presAssocID="{65D8CFF0-555F-411F-918A-081BBD6305B5}" presName="parSh" presStyleCnt="0"/>
      <dgm:spPr/>
    </dgm:pt>
    <dgm:pt modelId="{E9FC6D05-4049-4CFD-8257-724FA5593EA6}" type="pres">
      <dgm:prSet presAssocID="{65D8CFF0-555F-411F-918A-081BBD6305B5}" presName="lineNode" presStyleLbl="alignAccFollowNode1" presStyleIdx="6" presStyleCnt="18"/>
      <dgm:spPr/>
    </dgm:pt>
    <dgm:pt modelId="{DD5F5237-DE73-4D04-B1AD-BE61057F2682}" type="pres">
      <dgm:prSet presAssocID="{65D8CFF0-555F-411F-918A-081BBD6305B5}" presName="lineArrowNode" presStyleLbl="alignAccFollowNode1" presStyleIdx="7" presStyleCnt="18"/>
      <dgm:spPr/>
    </dgm:pt>
    <dgm:pt modelId="{EF09F466-6DDC-48CC-B310-F683AA0D6377}" type="pres">
      <dgm:prSet presAssocID="{A0E6BC29-4B89-488E-BFF0-0D65C63751DD}" presName="sibTransNodeCircle" presStyleLbl="alignNode1" presStyleIdx="2" presStyleCnt="6">
        <dgm:presLayoutVars>
          <dgm:chMax val="0"/>
          <dgm:bulletEnabled/>
        </dgm:presLayoutVars>
      </dgm:prSet>
      <dgm:spPr/>
    </dgm:pt>
    <dgm:pt modelId="{C3704F4F-8967-4B5B-8296-AB34CCAF06AF}" type="pres">
      <dgm:prSet presAssocID="{A0E6BC29-4B89-488E-BFF0-0D65C63751DD}" presName="spacerBetweenCircleAndCallout" presStyleCnt="0">
        <dgm:presLayoutVars/>
      </dgm:prSet>
      <dgm:spPr/>
    </dgm:pt>
    <dgm:pt modelId="{ADDCB6A0-D935-4B11-B5C4-BF6B401AD91E}" type="pres">
      <dgm:prSet presAssocID="{65D8CFF0-555F-411F-918A-081BBD6305B5}" presName="nodeText" presStyleLbl="alignAccFollowNode1" presStyleIdx="8" presStyleCnt="18">
        <dgm:presLayoutVars>
          <dgm:bulletEnabled val="1"/>
        </dgm:presLayoutVars>
      </dgm:prSet>
      <dgm:spPr/>
    </dgm:pt>
    <dgm:pt modelId="{C09CBD6A-45F6-444D-B9F7-69CE0F2C7B71}" type="pres">
      <dgm:prSet presAssocID="{A0E6BC29-4B89-488E-BFF0-0D65C63751DD}" presName="sibTransComposite" presStyleCnt="0"/>
      <dgm:spPr/>
    </dgm:pt>
    <dgm:pt modelId="{A6281176-DECD-4EA3-9DEA-C3ECF7ACC9E2}" type="pres">
      <dgm:prSet presAssocID="{C3B99071-B422-4337-BDD0-8ED546113BF4}" presName="compositeNode" presStyleCnt="0"/>
      <dgm:spPr/>
    </dgm:pt>
    <dgm:pt modelId="{465A5554-959F-40CB-A450-B4B5D72AA212}" type="pres">
      <dgm:prSet presAssocID="{C3B99071-B422-4337-BDD0-8ED546113BF4}" presName="parTx" presStyleLbl="node1" presStyleIdx="0" presStyleCnt="0">
        <dgm:presLayoutVars>
          <dgm:chMax val="0"/>
          <dgm:chPref val="0"/>
          <dgm:bulletEnabled val="1"/>
        </dgm:presLayoutVars>
      </dgm:prSet>
      <dgm:spPr/>
    </dgm:pt>
    <dgm:pt modelId="{D44422A6-811C-47B0-B03F-A4EB74BB5258}" type="pres">
      <dgm:prSet presAssocID="{C3B99071-B422-4337-BDD0-8ED546113BF4}" presName="parSh" presStyleCnt="0"/>
      <dgm:spPr/>
    </dgm:pt>
    <dgm:pt modelId="{0EA358EF-B8D7-421F-91EE-602AE45C3D30}" type="pres">
      <dgm:prSet presAssocID="{C3B99071-B422-4337-BDD0-8ED546113BF4}" presName="lineNode" presStyleLbl="alignAccFollowNode1" presStyleIdx="9" presStyleCnt="18"/>
      <dgm:spPr/>
    </dgm:pt>
    <dgm:pt modelId="{CF9F2ACD-7D7F-49FB-8F3A-BF85F78DA322}" type="pres">
      <dgm:prSet presAssocID="{C3B99071-B422-4337-BDD0-8ED546113BF4}" presName="lineArrowNode" presStyleLbl="alignAccFollowNode1" presStyleIdx="10" presStyleCnt="18"/>
      <dgm:spPr/>
    </dgm:pt>
    <dgm:pt modelId="{859F5F98-85B1-4627-836C-1746C3792ABA}" type="pres">
      <dgm:prSet presAssocID="{67D0976C-8E0F-43FD-95EF-D19440187860}" presName="sibTransNodeCircle" presStyleLbl="alignNode1" presStyleIdx="3" presStyleCnt="6">
        <dgm:presLayoutVars>
          <dgm:chMax val="0"/>
          <dgm:bulletEnabled/>
        </dgm:presLayoutVars>
      </dgm:prSet>
      <dgm:spPr/>
    </dgm:pt>
    <dgm:pt modelId="{C175F33F-6572-42F5-8432-22668566C00E}" type="pres">
      <dgm:prSet presAssocID="{67D0976C-8E0F-43FD-95EF-D19440187860}" presName="spacerBetweenCircleAndCallout" presStyleCnt="0">
        <dgm:presLayoutVars/>
      </dgm:prSet>
      <dgm:spPr/>
    </dgm:pt>
    <dgm:pt modelId="{F2B923D6-EA80-43B3-9B52-C13BB7328BD4}" type="pres">
      <dgm:prSet presAssocID="{C3B99071-B422-4337-BDD0-8ED546113BF4}" presName="nodeText" presStyleLbl="alignAccFollowNode1" presStyleIdx="11" presStyleCnt="18">
        <dgm:presLayoutVars>
          <dgm:bulletEnabled val="1"/>
        </dgm:presLayoutVars>
      </dgm:prSet>
      <dgm:spPr/>
    </dgm:pt>
    <dgm:pt modelId="{9220B6CA-64F6-4BB7-900B-F2C46A22F2B8}" type="pres">
      <dgm:prSet presAssocID="{67D0976C-8E0F-43FD-95EF-D19440187860}" presName="sibTransComposite" presStyleCnt="0"/>
      <dgm:spPr/>
    </dgm:pt>
    <dgm:pt modelId="{D15B1361-69D7-4DE7-9261-6922C48EAFD1}" type="pres">
      <dgm:prSet presAssocID="{AFE63945-5143-42A4-8C9F-2E5DD15305EC}" presName="compositeNode" presStyleCnt="0"/>
      <dgm:spPr/>
    </dgm:pt>
    <dgm:pt modelId="{054B0147-EFC5-4114-95D0-712693BC76B4}" type="pres">
      <dgm:prSet presAssocID="{AFE63945-5143-42A4-8C9F-2E5DD15305EC}" presName="parTx" presStyleLbl="node1" presStyleIdx="0" presStyleCnt="0">
        <dgm:presLayoutVars>
          <dgm:chMax val="0"/>
          <dgm:chPref val="0"/>
          <dgm:bulletEnabled val="1"/>
        </dgm:presLayoutVars>
      </dgm:prSet>
      <dgm:spPr/>
    </dgm:pt>
    <dgm:pt modelId="{783D0580-10F5-4043-801F-3F4CFEED2396}" type="pres">
      <dgm:prSet presAssocID="{AFE63945-5143-42A4-8C9F-2E5DD15305EC}" presName="parSh" presStyleCnt="0"/>
      <dgm:spPr/>
    </dgm:pt>
    <dgm:pt modelId="{10CCF0A4-1070-4AB5-BA2C-0E3265C7C13D}" type="pres">
      <dgm:prSet presAssocID="{AFE63945-5143-42A4-8C9F-2E5DD15305EC}" presName="lineNode" presStyleLbl="alignAccFollowNode1" presStyleIdx="12" presStyleCnt="18"/>
      <dgm:spPr/>
    </dgm:pt>
    <dgm:pt modelId="{ED32B0BC-D793-4BB3-AF06-CE10D2008943}" type="pres">
      <dgm:prSet presAssocID="{AFE63945-5143-42A4-8C9F-2E5DD15305EC}" presName="lineArrowNode" presStyleLbl="alignAccFollowNode1" presStyleIdx="13" presStyleCnt="18"/>
      <dgm:spPr/>
    </dgm:pt>
    <dgm:pt modelId="{213D4BBA-4EF5-456A-90CD-43EF9E90B8E1}" type="pres">
      <dgm:prSet presAssocID="{27D1AB94-F696-409C-BBEF-B5C82886B033}" presName="sibTransNodeCircle" presStyleLbl="alignNode1" presStyleIdx="4" presStyleCnt="6">
        <dgm:presLayoutVars>
          <dgm:chMax val="0"/>
          <dgm:bulletEnabled/>
        </dgm:presLayoutVars>
      </dgm:prSet>
      <dgm:spPr/>
    </dgm:pt>
    <dgm:pt modelId="{40ADFD6A-777A-4B70-8001-2E5652126BC4}" type="pres">
      <dgm:prSet presAssocID="{27D1AB94-F696-409C-BBEF-B5C82886B033}" presName="spacerBetweenCircleAndCallout" presStyleCnt="0">
        <dgm:presLayoutVars/>
      </dgm:prSet>
      <dgm:spPr/>
    </dgm:pt>
    <dgm:pt modelId="{7398461E-83C1-4218-83D6-BB153D8A56E3}" type="pres">
      <dgm:prSet presAssocID="{AFE63945-5143-42A4-8C9F-2E5DD15305EC}" presName="nodeText" presStyleLbl="alignAccFollowNode1" presStyleIdx="14" presStyleCnt="18">
        <dgm:presLayoutVars>
          <dgm:bulletEnabled val="1"/>
        </dgm:presLayoutVars>
      </dgm:prSet>
      <dgm:spPr/>
    </dgm:pt>
    <dgm:pt modelId="{2540C83F-9D28-4C82-8797-324CB6EDB3EF}" type="pres">
      <dgm:prSet presAssocID="{27D1AB94-F696-409C-BBEF-B5C82886B033}" presName="sibTransComposite" presStyleCnt="0"/>
      <dgm:spPr/>
    </dgm:pt>
    <dgm:pt modelId="{D5D9851C-EB64-4D47-9404-3FAB7B6C7094}" type="pres">
      <dgm:prSet presAssocID="{DF6C61F8-03CA-40E8-A296-8A1719A7439A}" presName="compositeNode" presStyleCnt="0"/>
      <dgm:spPr/>
    </dgm:pt>
    <dgm:pt modelId="{BBABC58F-C8B2-4EB3-AE94-AFA17836E24C}" type="pres">
      <dgm:prSet presAssocID="{DF6C61F8-03CA-40E8-A296-8A1719A7439A}" presName="parTx" presStyleLbl="node1" presStyleIdx="0" presStyleCnt="0">
        <dgm:presLayoutVars>
          <dgm:chMax val="0"/>
          <dgm:chPref val="0"/>
          <dgm:bulletEnabled val="1"/>
        </dgm:presLayoutVars>
      </dgm:prSet>
      <dgm:spPr/>
    </dgm:pt>
    <dgm:pt modelId="{508A4543-33B2-436D-8E61-5DB81D4636B8}" type="pres">
      <dgm:prSet presAssocID="{DF6C61F8-03CA-40E8-A296-8A1719A7439A}" presName="parSh" presStyleCnt="0"/>
      <dgm:spPr/>
    </dgm:pt>
    <dgm:pt modelId="{D49CBC30-5EEF-48E2-95C0-A2E99A00930C}" type="pres">
      <dgm:prSet presAssocID="{DF6C61F8-03CA-40E8-A296-8A1719A7439A}" presName="lineNode" presStyleLbl="alignAccFollowNode1" presStyleIdx="15" presStyleCnt="18"/>
      <dgm:spPr/>
    </dgm:pt>
    <dgm:pt modelId="{A5D1C514-F7ED-431F-948C-0BDC2E0AA034}" type="pres">
      <dgm:prSet presAssocID="{DF6C61F8-03CA-40E8-A296-8A1719A7439A}" presName="lineArrowNode" presStyleLbl="alignAccFollowNode1" presStyleIdx="16" presStyleCnt="18"/>
      <dgm:spPr/>
    </dgm:pt>
    <dgm:pt modelId="{9056EF27-D759-440E-8B6D-ADCDF6BF465B}" type="pres">
      <dgm:prSet presAssocID="{85E16DA6-C583-4EDC-B9F2-A371DB19B8D4}" presName="sibTransNodeCircle" presStyleLbl="alignNode1" presStyleIdx="5" presStyleCnt="6">
        <dgm:presLayoutVars>
          <dgm:chMax val="0"/>
          <dgm:bulletEnabled/>
        </dgm:presLayoutVars>
      </dgm:prSet>
      <dgm:spPr/>
    </dgm:pt>
    <dgm:pt modelId="{87A0386D-3718-4B21-B74E-218EECBC6E16}" type="pres">
      <dgm:prSet presAssocID="{85E16DA6-C583-4EDC-B9F2-A371DB19B8D4}" presName="spacerBetweenCircleAndCallout" presStyleCnt="0">
        <dgm:presLayoutVars/>
      </dgm:prSet>
      <dgm:spPr/>
    </dgm:pt>
    <dgm:pt modelId="{D296AEBC-B8BF-4674-BFB0-D4CD50224593}" type="pres">
      <dgm:prSet presAssocID="{DF6C61F8-03CA-40E8-A296-8A1719A7439A}" presName="nodeText" presStyleLbl="alignAccFollowNode1" presStyleIdx="17" presStyleCnt="18">
        <dgm:presLayoutVars>
          <dgm:bulletEnabled val="1"/>
        </dgm:presLayoutVars>
      </dgm:prSet>
      <dgm:spPr/>
    </dgm:pt>
  </dgm:ptLst>
  <dgm:cxnLst>
    <dgm:cxn modelId="{1E33310D-6E39-4F25-AF71-5DC9BBD580C4}" type="presOf" srcId="{AFE63945-5143-42A4-8C9F-2E5DD15305EC}" destId="{7398461E-83C1-4218-83D6-BB153D8A56E3}" srcOrd="0" destOrd="0" presId="urn:microsoft.com/office/officeart/2016/7/layout/LinearArrowProcessNumbered"/>
    <dgm:cxn modelId="{1839A50D-8593-4A9C-87E1-E8A51A8FDDD7}" type="presOf" srcId="{65D8CFF0-555F-411F-918A-081BBD6305B5}" destId="{ADDCB6A0-D935-4B11-B5C4-BF6B401AD91E}" srcOrd="0" destOrd="0" presId="urn:microsoft.com/office/officeart/2016/7/layout/LinearArrowProcessNumbered"/>
    <dgm:cxn modelId="{FCA1EA0E-B1B5-8F44-9BA3-1451E50B3CA4}" srcId="{C3D60691-EFD5-4F00-AE8A-39F7F1B94284}" destId="{DF6C61F8-03CA-40E8-A296-8A1719A7439A}" srcOrd="5" destOrd="0" parTransId="{5500F4B0-6275-4571-92F7-857BFDDA69DC}" sibTransId="{85E16DA6-C583-4EDC-B9F2-A371DB19B8D4}"/>
    <dgm:cxn modelId="{744B1219-245C-470F-AB96-F78C8D41E9A6}" type="presOf" srcId="{C3B99071-B422-4337-BDD0-8ED546113BF4}" destId="{F2B923D6-EA80-43B3-9B52-C13BB7328BD4}" srcOrd="0" destOrd="0" presId="urn:microsoft.com/office/officeart/2016/7/layout/LinearArrowProcessNumbered"/>
    <dgm:cxn modelId="{C7292234-C60A-4A5E-A796-7F1207A5CB03}" type="presOf" srcId="{02660A1C-1FAC-4C8D-844B-F0BAB62A794D}" destId="{630FE751-3318-4EA3-9BF0-A89BCB503BE6}" srcOrd="0" destOrd="0" presId="urn:microsoft.com/office/officeart/2016/7/layout/LinearArrowProcessNumbered"/>
    <dgm:cxn modelId="{9E738D45-DA59-4CF4-92D6-1846CE222A8C}" type="presOf" srcId="{1B26E072-36E7-4BEE-A94B-8E4457794BF4}" destId="{B8D34382-363C-45D7-A686-54C1D771F2FB}" srcOrd="0" destOrd="0" presId="urn:microsoft.com/office/officeart/2016/7/layout/LinearArrowProcessNumbered"/>
    <dgm:cxn modelId="{30651D56-F049-498A-8137-12125BA8061E}" type="presOf" srcId="{C3D60691-EFD5-4F00-AE8A-39F7F1B94284}" destId="{D307F5F5-C174-4719-AF4F-F331A94F3264}" srcOrd="0" destOrd="0" presId="urn:microsoft.com/office/officeart/2016/7/layout/LinearArrowProcessNumbered"/>
    <dgm:cxn modelId="{2FA53E58-4DB9-433B-9E27-3E0E4335158C}" type="presOf" srcId="{98FA87B2-D733-4C11-A4C2-17E056FD5321}" destId="{DF92B727-B1CF-4AB6-B70A-AADF7A7B2B6C}" srcOrd="0" destOrd="0" presId="urn:microsoft.com/office/officeart/2016/7/layout/LinearArrowProcessNumbered"/>
    <dgm:cxn modelId="{9BE3F373-FC27-3743-A4F4-6BAB811A88F6}" srcId="{C3D60691-EFD5-4F00-AE8A-39F7F1B94284}" destId="{02660A1C-1FAC-4C8D-844B-F0BAB62A794D}" srcOrd="0" destOrd="0" parTransId="{512BD9E6-A63D-42FE-916B-46510535D165}" sibTransId="{1B26E072-36E7-4BEE-A94B-8E4457794BF4}"/>
    <dgm:cxn modelId="{79464F9C-451C-4B4C-A14F-E7FBA6541969}" srcId="{C3D60691-EFD5-4F00-AE8A-39F7F1B94284}" destId="{AFE63945-5143-42A4-8C9F-2E5DD15305EC}" srcOrd="4" destOrd="0" parTransId="{56B86BA0-A717-4BDB-B981-62D5A7D2C973}" sibTransId="{27D1AB94-F696-409C-BBEF-B5C82886B033}"/>
    <dgm:cxn modelId="{B12E9C9C-8009-49C2-902A-CFEADCDC1035}" type="presOf" srcId="{A0E6BC29-4B89-488E-BFF0-0D65C63751DD}" destId="{EF09F466-6DDC-48CC-B310-F683AA0D6377}" srcOrd="0" destOrd="0" presId="urn:microsoft.com/office/officeart/2016/7/layout/LinearArrowProcessNumbered"/>
    <dgm:cxn modelId="{A6CFA59D-2F62-4132-98BA-E700D636B9C4}" type="presOf" srcId="{6E0FA215-E667-4EFB-AD07-60BCB881D536}" destId="{8897BA29-974C-48F9-A9CC-6928ED10C6AD}" srcOrd="0" destOrd="0" presId="urn:microsoft.com/office/officeart/2016/7/layout/LinearArrowProcessNumbered"/>
    <dgm:cxn modelId="{C95915A1-67BB-0B49-BCE5-CEACDA1D41F1}" srcId="{C3D60691-EFD5-4F00-AE8A-39F7F1B94284}" destId="{98FA87B2-D733-4C11-A4C2-17E056FD5321}" srcOrd="1" destOrd="0" parTransId="{71F569B1-62F7-482C-ACAF-1C3B2B490032}" sibTransId="{6E0FA215-E667-4EFB-AD07-60BCB881D536}"/>
    <dgm:cxn modelId="{70C5F9A1-7322-4FFA-8C5F-B49AB2A0DE1A}" type="presOf" srcId="{27D1AB94-F696-409C-BBEF-B5C82886B033}" destId="{213D4BBA-4EF5-456A-90CD-43EF9E90B8E1}" srcOrd="0" destOrd="0" presId="urn:microsoft.com/office/officeart/2016/7/layout/LinearArrowProcessNumbered"/>
    <dgm:cxn modelId="{6AAAD4A3-5663-4B13-B3C2-7C2A2106EFED}" type="presOf" srcId="{DF6C61F8-03CA-40E8-A296-8A1719A7439A}" destId="{D296AEBC-B8BF-4674-BFB0-D4CD50224593}" srcOrd="0" destOrd="0" presId="urn:microsoft.com/office/officeart/2016/7/layout/LinearArrowProcessNumbered"/>
    <dgm:cxn modelId="{0F6663AA-F490-9C40-8348-F548F3FDC64A}" srcId="{C3D60691-EFD5-4F00-AE8A-39F7F1B94284}" destId="{C3B99071-B422-4337-BDD0-8ED546113BF4}" srcOrd="3" destOrd="0" parTransId="{113C3F89-1905-473B-BD63-2098B33EB755}" sibTransId="{67D0976C-8E0F-43FD-95EF-D19440187860}"/>
    <dgm:cxn modelId="{75CE13B1-E1F1-490E-91B3-4A34B40B6AE6}" type="presOf" srcId="{67D0976C-8E0F-43FD-95EF-D19440187860}" destId="{859F5F98-85B1-4627-836C-1746C3792ABA}" srcOrd="0" destOrd="0" presId="urn:microsoft.com/office/officeart/2016/7/layout/LinearArrowProcessNumbered"/>
    <dgm:cxn modelId="{6178A4B1-02B5-0544-A8D0-0E2473187959}" srcId="{C3D60691-EFD5-4F00-AE8A-39F7F1B94284}" destId="{65D8CFF0-555F-411F-918A-081BBD6305B5}" srcOrd="2" destOrd="0" parTransId="{AE22404F-2B4E-4DDE-8751-39C725FCABA5}" sibTransId="{A0E6BC29-4B89-488E-BFF0-0D65C63751DD}"/>
    <dgm:cxn modelId="{50FABBD0-440B-41DE-887C-AA35475B4C6D}" type="presOf" srcId="{85E16DA6-C583-4EDC-B9F2-A371DB19B8D4}" destId="{9056EF27-D759-440E-8B6D-ADCDF6BF465B}" srcOrd="0" destOrd="0" presId="urn:microsoft.com/office/officeart/2016/7/layout/LinearArrowProcessNumbered"/>
    <dgm:cxn modelId="{3B741A6A-09AC-4D89-A36D-221BE595E3D9}" type="presParOf" srcId="{D307F5F5-C174-4719-AF4F-F331A94F3264}" destId="{287F5E4B-0CDF-4BCA-9F7D-335B205619C3}" srcOrd="0" destOrd="0" presId="urn:microsoft.com/office/officeart/2016/7/layout/LinearArrowProcessNumbered"/>
    <dgm:cxn modelId="{99316B0E-7638-4AFA-AB77-DB20B5B5E726}" type="presParOf" srcId="{287F5E4B-0CDF-4BCA-9F7D-335B205619C3}" destId="{19E652EB-ECDF-4E6C-82D0-28FF097AFBCD}" srcOrd="0" destOrd="0" presId="urn:microsoft.com/office/officeart/2016/7/layout/LinearArrowProcessNumbered"/>
    <dgm:cxn modelId="{CA1A1FB8-A9F7-40A3-96B3-655E61A1362B}" type="presParOf" srcId="{287F5E4B-0CDF-4BCA-9F7D-335B205619C3}" destId="{7F3E9C67-B9D9-4A9E-8E27-FC2CD3920DC4}" srcOrd="1" destOrd="0" presId="urn:microsoft.com/office/officeart/2016/7/layout/LinearArrowProcessNumbered"/>
    <dgm:cxn modelId="{F816A912-14F1-4FDA-BA99-31436201AB28}" type="presParOf" srcId="{7F3E9C67-B9D9-4A9E-8E27-FC2CD3920DC4}" destId="{A353AF57-E44F-4F1B-88D1-F321EDD7239D}" srcOrd="0" destOrd="0" presId="urn:microsoft.com/office/officeart/2016/7/layout/LinearArrowProcessNumbered"/>
    <dgm:cxn modelId="{F64F0E91-6DC1-4F5D-9FE3-57E8F44EF115}" type="presParOf" srcId="{7F3E9C67-B9D9-4A9E-8E27-FC2CD3920DC4}" destId="{6BDE5688-3F99-4117-888A-BA70A764E05D}" srcOrd="1" destOrd="0" presId="urn:microsoft.com/office/officeart/2016/7/layout/LinearArrowProcessNumbered"/>
    <dgm:cxn modelId="{6844A22C-A7B9-4C28-8C20-D1027494EB91}" type="presParOf" srcId="{7F3E9C67-B9D9-4A9E-8E27-FC2CD3920DC4}" destId="{B8D34382-363C-45D7-A686-54C1D771F2FB}" srcOrd="2" destOrd="0" presId="urn:microsoft.com/office/officeart/2016/7/layout/LinearArrowProcessNumbered"/>
    <dgm:cxn modelId="{BF200A11-DB24-4E21-BCE7-9AC12F5EB4E3}" type="presParOf" srcId="{7F3E9C67-B9D9-4A9E-8E27-FC2CD3920DC4}" destId="{B8906069-86A1-4770-8E28-B58302614540}" srcOrd="3" destOrd="0" presId="urn:microsoft.com/office/officeart/2016/7/layout/LinearArrowProcessNumbered"/>
    <dgm:cxn modelId="{A16C07A3-FD12-40BA-B1EC-D9886F598790}" type="presParOf" srcId="{287F5E4B-0CDF-4BCA-9F7D-335B205619C3}" destId="{630FE751-3318-4EA3-9BF0-A89BCB503BE6}" srcOrd="2" destOrd="0" presId="urn:microsoft.com/office/officeart/2016/7/layout/LinearArrowProcessNumbered"/>
    <dgm:cxn modelId="{AF527117-B696-4EA5-B53C-19F7B58BB780}" type="presParOf" srcId="{D307F5F5-C174-4719-AF4F-F331A94F3264}" destId="{204DB0A3-DA3A-40FA-92BA-2C5A85F37452}" srcOrd="1" destOrd="0" presId="urn:microsoft.com/office/officeart/2016/7/layout/LinearArrowProcessNumbered"/>
    <dgm:cxn modelId="{F11316DB-0033-4D2A-82C2-9946720F5EC3}" type="presParOf" srcId="{D307F5F5-C174-4719-AF4F-F331A94F3264}" destId="{C93CF585-3938-4696-9A41-93A854AFE6AA}" srcOrd="2" destOrd="0" presId="urn:microsoft.com/office/officeart/2016/7/layout/LinearArrowProcessNumbered"/>
    <dgm:cxn modelId="{31BC775D-1298-42E8-8C35-DC8E8373EDD9}" type="presParOf" srcId="{C93CF585-3938-4696-9A41-93A854AFE6AA}" destId="{73F40FCC-94A0-4DC8-8435-515C782E8CCA}" srcOrd="0" destOrd="0" presId="urn:microsoft.com/office/officeart/2016/7/layout/LinearArrowProcessNumbered"/>
    <dgm:cxn modelId="{AF5C0E01-504F-401E-B83B-179D0C23F68B}" type="presParOf" srcId="{C93CF585-3938-4696-9A41-93A854AFE6AA}" destId="{0731C90D-0D29-43AF-938B-B22D47F30400}" srcOrd="1" destOrd="0" presId="urn:microsoft.com/office/officeart/2016/7/layout/LinearArrowProcessNumbered"/>
    <dgm:cxn modelId="{50DEC423-81BA-44AC-8891-BF59ECF8F6EB}" type="presParOf" srcId="{0731C90D-0D29-43AF-938B-B22D47F30400}" destId="{B59EAC79-4EDE-49B7-8AC8-2FDF6411FE6E}" srcOrd="0" destOrd="0" presId="urn:microsoft.com/office/officeart/2016/7/layout/LinearArrowProcessNumbered"/>
    <dgm:cxn modelId="{C1525150-EB34-4AB5-8271-7AA0BA846D27}" type="presParOf" srcId="{0731C90D-0D29-43AF-938B-B22D47F30400}" destId="{774216B4-9A5C-471F-A2E9-FD7A28D098F0}" srcOrd="1" destOrd="0" presId="urn:microsoft.com/office/officeart/2016/7/layout/LinearArrowProcessNumbered"/>
    <dgm:cxn modelId="{B02086A9-7D4A-419A-8FE6-1F231E52FE12}" type="presParOf" srcId="{0731C90D-0D29-43AF-938B-B22D47F30400}" destId="{8897BA29-974C-48F9-A9CC-6928ED10C6AD}" srcOrd="2" destOrd="0" presId="urn:microsoft.com/office/officeart/2016/7/layout/LinearArrowProcessNumbered"/>
    <dgm:cxn modelId="{3E9A5961-E553-43AA-9D92-57B7A7288776}" type="presParOf" srcId="{0731C90D-0D29-43AF-938B-B22D47F30400}" destId="{875DE7A2-EE21-46E7-AADF-7A1AA225D9D2}" srcOrd="3" destOrd="0" presId="urn:microsoft.com/office/officeart/2016/7/layout/LinearArrowProcessNumbered"/>
    <dgm:cxn modelId="{DB5E21E3-F7EB-4BA1-A61D-7C6D33C45CE3}" type="presParOf" srcId="{C93CF585-3938-4696-9A41-93A854AFE6AA}" destId="{DF92B727-B1CF-4AB6-B70A-AADF7A7B2B6C}" srcOrd="2" destOrd="0" presId="urn:microsoft.com/office/officeart/2016/7/layout/LinearArrowProcessNumbered"/>
    <dgm:cxn modelId="{8EF963CB-7D2F-4B5C-8356-D63F2A76AA6C}" type="presParOf" srcId="{D307F5F5-C174-4719-AF4F-F331A94F3264}" destId="{7E1DADDA-30C4-414E-99B0-000D4E60FDB4}" srcOrd="3" destOrd="0" presId="urn:microsoft.com/office/officeart/2016/7/layout/LinearArrowProcessNumbered"/>
    <dgm:cxn modelId="{8CC83D4E-CCE9-457C-8D76-35797974CDB8}" type="presParOf" srcId="{D307F5F5-C174-4719-AF4F-F331A94F3264}" destId="{A72DCE6A-78E2-4252-AE82-7E59F4EE74CA}" srcOrd="4" destOrd="0" presId="urn:microsoft.com/office/officeart/2016/7/layout/LinearArrowProcessNumbered"/>
    <dgm:cxn modelId="{AE3A7F5F-6752-44BD-93BB-03BC176BB9F2}" type="presParOf" srcId="{A72DCE6A-78E2-4252-AE82-7E59F4EE74CA}" destId="{AE328F8F-9834-4789-AC99-EC23958778E4}" srcOrd="0" destOrd="0" presId="urn:microsoft.com/office/officeart/2016/7/layout/LinearArrowProcessNumbered"/>
    <dgm:cxn modelId="{E34ABFD0-BBD1-4A3A-A77F-504EADCCE5E4}" type="presParOf" srcId="{A72DCE6A-78E2-4252-AE82-7E59F4EE74CA}" destId="{A14C5D25-B987-4899-8E66-5B1CE92354B4}" srcOrd="1" destOrd="0" presId="urn:microsoft.com/office/officeart/2016/7/layout/LinearArrowProcessNumbered"/>
    <dgm:cxn modelId="{5627DC6E-3E51-4215-A41C-3D288D7E2EFB}" type="presParOf" srcId="{A14C5D25-B987-4899-8E66-5B1CE92354B4}" destId="{E9FC6D05-4049-4CFD-8257-724FA5593EA6}" srcOrd="0" destOrd="0" presId="urn:microsoft.com/office/officeart/2016/7/layout/LinearArrowProcessNumbered"/>
    <dgm:cxn modelId="{1CF8AC40-4950-4A72-99CD-A70F7A62A9F4}" type="presParOf" srcId="{A14C5D25-B987-4899-8E66-5B1CE92354B4}" destId="{DD5F5237-DE73-4D04-B1AD-BE61057F2682}" srcOrd="1" destOrd="0" presId="urn:microsoft.com/office/officeart/2016/7/layout/LinearArrowProcessNumbered"/>
    <dgm:cxn modelId="{86EF5C79-124C-401C-BBAA-F92CE5E6C489}" type="presParOf" srcId="{A14C5D25-B987-4899-8E66-5B1CE92354B4}" destId="{EF09F466-6DDC-48CC-B310-F683AA0D6377}" srcOrd="2" destOrd="0" presId="urn:microsoft.com/office/officeart/2016/7/layout/LinearArrowProcessNumbered"/>
    <dgm:cxn modelId="{6B8D6E4E-36CB-4B02-A23A-44A3138744CE}" type="presParOf" srcId="{A14C5D25-B987-4899-8E66-5B1CE92354B4}" destId="{C3704F4F-8967-4B5B-8296-AB34CCAF06AF}" srcOrd="3" destOrd="0" presId="urn:microsoft.com/office/officeart/2016/7/layout/LinearArrowProcessNumbered"/>
    <dgm:cxn modelId="{8769C454-DD54-427A-A686-F351E1B4BAB0}" type="presParOf" srcId="{A72DCE6A-78E2-4252-AE82-7E59F4EE74CA}" destId="{ADDCB6A0-D935-4B11-B5C4-BF6B401AD91E}" srcOrd="2" destOrd="0" presId="urn:microsoft.com/office/officeart/2016/7/layout/LinearArrowProcessNumbered"/>
    <dgm:cxn modelId="{37472A98-A327-462E-A9D1-C039D3161C87}" type="presParOf" srcId="{D307F5F5-C174-4719-AF4F-F331A94F3264}" destId="{C09CBD6A-45F6-444D-B9F7-69CE0F2C7B71}" srcOrd="5" destOrd="0" presId="urn:microsoft.com/office/officeart/2016/7/layout/LinearArrowProcessNumbered"/>
    <dgm:cxn modelId="{F54C1ECE-082F-4DC6-91CF-3746857AF50C}" type="presParOf" srcId="{D307F5F5-C174-4719-AF4F-F331A94F3264}" destId="{A6281176-DECD-4EA3-9DEA-C3ECF7ACC9E2}" srcOrd="6" destOrd="0" presId="urn:microsoft.com/office/officeart/2016/7/layout/LinearArrowProcessNumbered"/>
    <dgm:cxn modelId="{99043EF2-BDE8-49AF-8083-4701A90AB47D}" type="presParOf" srcId="{A6281176-DECD-4EA3-9DEA-C3ECF7ACC9E2}" destId="{465A5554-959F-40CB-A450-B4B5D72AA212}" srcOrd="0" destOrd="0" presId="urn:microsoft.com/office/officeart/2016/7/layout/LinearArrowProcessNumbered"/>
    <dgm:cxn modelId="{484799CB-E600-4FA1-9ECF-8A4C1395FC05}" type="presParOf" srcId="{A6281176-DECD-4EA3-9DEA-C3ECF7ACC9E2}" destId="{D44422A6-811C-47B0-B03F-A4EB74BB5258}" srcOrd="1" destOrd="0" presId="urn:microsoft.com/office/officeart/2016/7/layout/LinearArrowProcessNumbered"/>
    <dgm:cxn modelId="{87ED886D-8388-4E32-A406-1CEB4E4D9380}" type="presParOf" srcId="{D44422A6-811C-47B0-B03F-A4EB74BB5258}" destId="{0EA358EF-B8D7-421F-91EE-602AE45C3D30}" srcOrd="0" destOrd="0" presId="urn:microsoft.com/office/officeart/2016/7/layout/LinearArrowProcessNumbered"/>
    <dgm:cxn modelId="{6F4A5ABF-63FB-4BA0-AFC1-D9B4E2AEE07F}" type="presParOf" srcId="{D44422A6-811C-47B0-B03F-A4EB74BB5258}" destId="{CF9F2ACD-7D7F-49FB-8F3A-BF85F78DA322}" srcOrd="1" destOrd="0" presId="urn:microsoft.com/office/officeart/2016/7/layout/LinearArrowProcessNumbered"/>
    <dgm:cxn modelId="{19444BB9-9FFC-497E-9F43-88A92AE4F46E}" type="presParOf" srcId="{D44422A6-811C-47B0-B03F-A4EB74BB5258}" destId="{859F5F98-85B1-4627-836C-1746C3792ABA}" srcOrd="2" destOrd="0" presId="urn:microsoft.com/office/officeart/2016/7/layout/LinearArrowProcessNumbered"/>
    <dgm:cxn modelId="{7D86C8C3-89C6-4776-B741-DF7DD27048B0}" type="presParOf" srcId="{D44422A6-811C-47B0-B03F-A4EB74BB5258}" destId="{C175F33F-6572-42F5-8432-22668566C00E}" srcOrd="3" destOrd="0" presId="urn:microsoft.com/office/officeart/2016/7/layout/LinearArrowProcessNumbered"/>
    <dgm:cxn modelId="{216A1ACF-A588-4B0E-B825-7E487A914715}" type="presParOf" srcId="{A6281176-DECD-4EA3-9DEA-C3ECF7ACC9E2}" destId="{F2B923D6-EA80-43B3-9B52-C13BB7328BD4}" srcOrd="2" destOrd="0" presId="urn:microsoft.com/office/officeart/2016/7/layout/LinearArrowProcessNumbered"/>
    <dgm:cxn modelId="{C1CD169C-0F2F-4B66-B6C8-13990EEE95C7}" type="presParOf" srcId="{D307F5F5-C174-4719-AF4F-F331A94F3264}" destId="{9220B6CA-64F6-4BB7-900B-F2C46A22F2B8}" srcOrd="7" destOrd="0" presId="urn:microsoft.com/office/officeart/2016/7/layout/LinearArrowProcessNumbered"/>
    <dgm:cxn modelId="{BD4B258D-3BBF-453B-A30B-ACA2DBD668FC}" type="presParOf" srcId="{D307F5F5-C174-4719-AF4F-F331A94F3264}" destId="{D15B1361-69D7-4DE7-9261-6922C48EAFD1}" srcOrd="8" destOrd="0" presId="urn:microsoft.com/office/officeart/2016/7/layout/LinearArrowProcessNumbered"/>
    <dgm:cxn modelId="{AA182C4C-AAB1-45BD-8C66-3583A7AC6F9C}" type="presParOf" srcId="{D15B1361-69D7-4DE7-9261-6922C48EAFD1}" destId="{054B0147-EFC5-4114-95D0-712693BC76B4}" srcOrd="0" destOrd="0" presId="urn:microsoft.com/office/officeart/2016/7/layout/LinearArrowProcessNumbered"/>
    <dgm:cxn modelId="{80855645-B47F-43D9-AF44-7CA0E8F44093}" type="presParOf" srcId="{D15B1361-69D7-4DE7-9261-6922C48EAFD1}" destId="{783D0580-10F5-4043-801F-3F4CFEED2396}" srcOrd="1" destOrd="0" presId="urn:microsoft.com/office/officeart/2016/7/layout/LinearArrowProcessNumbered"/>
    <dgm:cxn modelId="{5A6C7088-ADB2-4924-9CE7-9A76175DC527}" type="presParOf" srcId="{783D0580-10F5-4043-801F-3F4CFEED2396}" destId="{10CCF0A4-1070-4AB5-BA2C-0E3265C7C13D}" srcOrd="0" destOrd="0" presId="urn:microsoft.com/office/officeart/2016/7/layout/LinearArrowProcessNumbered"/>
    <dgm:cxn modelId="{3C1A43A3-8639-424B-8C82-BCD28E6BA957}" type="presParOf" srcId="{783D0580-10F5-4043-801F-3F4CFEED2396}" destId="{ED32B0BC-D793-4BB3-AF06-CE10D2008943}" srcOrd="1" destOrd="0" presId="urn:microsoft.com/office/officeart/2016/7/layout/LinearArrowProcessNumbered"/>
    <dgm:cxn modelId="{8FA70A6C-5C37-4249-AF6B-4F2796B5F731}" type="presParOf" srcId="{783D0580-10F5-4043-801F-3F4CFEED2396}" destId="{213D4BBA-4EF5-456A-90CD-43EF9E90B8E1}" srcOrd="2" destOrd="0" presId="urn:microsoft.com/office/officeart/2016/7/layout/LinearArrowProcessNumbered"/>
    <dgm:cxn modelId="{970FE757-A5DB-480A-A2B2-C2F716F8FCD0}" type="presParOf" srcId="{783D0580-10F5-4043-801F-3F4CFEED2396}" destId="{40ADFD6A-777A-4B70-8001-2E5652126BC4}" srcOrd="3" destOrd="0" presId="urn:microsoft.com/office/officeart/2016/7/layout/LinearArrowProcessNumbered"/>
    <dgm:cxn modelId="{4054290B-32AE-42B5-A4FA-DE7F7F17D630}" type="presParOf" srcId="{D15B1361-69D7-4DE7-9261-6922C48EAFD1}" destId="{7398461E-83C1-4218-83D6-BB153D8A56E3}" srcOrd="2" destOrd="0" presId="urn:microsoft.com/office/officeart/2016/7/layout/LinearArrowProcessNumbered"/>
    <dgm:cxn modelId="{30ED8F5F-A310-4353-884A-1105D0CD1E70}" type="presParOf" srcId="{D307F5F5-C174-4719-AF4F-F331A94F3264}" destId="{2540C83F-9D28-4C82-8797-324CB6EDB3EF}" srcOrd="9" destOrd="0" presId="urn:microsoft.com/office/officeart/2016/7/layout/LinearArrowProcessNumbered"/>
    <dgm:cxn modelId="{AB4F3EF8-B8DC-4AF3-BAEF-C0020F061C13}" type="presParOf" srcId="{D307F5F5-C174-4719-AF4F-F331A94F3264}" destId="{D5D9851C-EB64-4D47-9404-3FAB7B6C7094}" srcOrd="10" destOrd="0" presId="urn:microsoft.com/office/officeart/2016/7/layout/LinearArrowProcessNumbered"/>
    <dgm:cxn modelId="{6D86ABC4-7FD7-4F58-8788-A44269D530C2}" type="presParOf" srcId="{D5D9851C-EB64-4D47-9404-3FAB7B6C7094}" destId="{BBABC58F-C8B2-4EB3-AE94-AFA17836E24C}" srcOrd="0" destOrd="0" presId="urn:microsoft.com/office/officeart/2016/7/layout/LinearArrowProcessNumbered"/>
    <dgm:cxn modelId="{75423BD1-8C94-4F75-9D42-B1CA1DD6237C}" type="presParOf" srcId="{D5D9851C-EB64-4D47-9404-3FAB7B6C7094}" destId="{508A4543-33B2-436D-8E61-5DB81D4636B8}" srcOrd="1" destOrd="0" presId="urn:microsoft.com/office/officeart/2016/7/layout/LinearArrowProcessNumbered"/>
    <dgm:cxn modelId="{4422B5B2-DA8D-497A-9DDD-10A789F1B385}" type="presParOf" srcId="{508A4543-33B2-436D-8E61-5DB81D4636B8}" destId="{D49CBC30-5EEF-48E2-95C0-A2E99A00930C}" srcOrd="0" destOrd="0" presId="urn:microsoft.com/office/officeart/2016/7/layout/LinearArrowProcessNumbered"/>
    <dgm:cxn modelId="{07E45497-A480-4702-BF90-C589BFDA01C9}" type="presParOf" srcId="{508A4543-33B2-436D-8E61-5DB81D4636B8}" destId="{A5D1C514-F7ED-431F-948C-0BDC2E0AA034}" srcOrd="1" destOrd="0" presId="urn:microsoft.com/office/officeart/2016/7/layout/LinearArrowProcessNumbered"/>
    <dgm:cxn modelId="{20A705B1-C097-42C2-9E85-1A33262F8F04}" type="presParOf" srcId="{508A4543-33B2-436D-8E61-5DB81D4636B8}" destId="{9056EF27-D759-440E-8B6D-ADCDF6BF465B}" srcOrd="2" destOrd="0" presId="urn:microsoft.com/office/officeart/2016/7/layout/LinearArrowProcessNumbered"/>
    <dgm:cxn modelId="{0266AB71-2BE6-4B08-8F7C-0B0BA00FE33A}" type="presParOf" srcId="{508A4543-33B2-436D-8E61-5DB81D4636B8}" destId="{87A0386D-3718-4B21-B74E-218EECBC6E16}" srcOrd="3" destOrd="0" presId="urn:microsoft.com/office/officeart/2016/7/layout/LinearArrowProcessNumbered"/>
    <dgm:cxn modelId="{C24FF966-B8DA-4A9D-897C-296B78FDB526}" type="presParOf" srcId="{D5D9851C-EB64-4D47-9404-3FAB7B6C7094}" destId="{D296AEBC-B8BF-4674-BFB0-D4CD50224593}" srcOrd="2" destOrd="0" presId="urn:microsoft.com/office/officeart/2016/7/layout/LinearArrow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394D18-AD97-4185-A0EC-060FA9C07E02}">
      <dsp:nvSpPr>
        <dsp:cNvPr id="0" name=""/>
        <dsp:cNvSpPr/>
      </dsp:nvSpPr>
      <dsp:spPr>
        <a:xfrm>
          <a:off x="12134" y="864047"/>
          <a:ext cx="2057132" cy="617139"/>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62559" tIns="162559" rIns="162559" bIns="162559" numCol="1" spcCol="1270" anchor="ctr" anchorCtr="0">
          <a:noAutofit/>
        </a:bodyPr>
        <a:lstStyle/>
        <a:p>
          <a:pPr marL="0" lvl="0" indent="0" algn="ctr" defTabSz="622300" rtl="0">
            <a:lnSpc>
              <a:spcPct val="90000"/>
            </a:lnSpc>
            <a:spcBef>
              <a:spcPct val="0"/>
            </a:spcBef>
            <a:spcAft>
              <a:spcPct val="35000"/>
            </a:spcAft>
            <a:buNone/>
          </a:pPr>
          <a:r>
            <a:rPr lang="en-US" sz="1400" kern="1200">
              <a:latin typeface="Georgia Pro"/>
              <a:cs typeface="Calibri"/>
            </a:rPr>
            <a:t>Level of US Exports</a:t>
          </a:r>
        </a:p>
      </dsp:txBody>
      <dsp:txXfrm>
        <a:off x="12134" y="864047"/>
        <a:ext cx="2057132" cy="617139"/>
      </dsp:txXfrm>
    </dsp:sp>
    <dsp:sp modelId="{6E36159A-A8D5-4AE1-9F9B-627059717831}">
      <dsp:nvSpPr>
        <dsp:cNvPr id="0" name=""/>
        <dsp:cNvSpPr/>
      </dsp:nvSpPr>
      <dsp:spPr>
        <a:xfrm>
          <a:off x="12134" y="1481187"/>
          <a:ext cx="2057132" cy="1975002"/>
        </a:xfrm>
        <a:prstGeom prst="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199" tIns="203199" rIns="203199" bIns="203199" numCol="1" spcCol="1270" anchor="t" anchorCtr="0">
          <a:noAutofit/>
        </a:bodyPr>
        <a:lstStyle/>
        <a:p>
          <a:pPr marL="0" lvl="0" indent="0" algn="l" defTabSz="488950" rtl="0">
            <a:lnSpc>
              <a:spcPct val="90000"/>
            </a:lnSpc>
            <a:spcBef>
              <a:spcPct val="0"/>
            </a:spcBef>
            <a:spcAft>
              <a:spcPct val="35000"/>
            </a:spcAft>
            <a:buNone/>
          </a:pPr>
          <a:r>
            <a:rPr lang="en-US" sz="1100" kern="1200">
              <a:latin typeface="Georgia Pro"/>
              <a:cs typeface="Calibri"/>
            </a:rPr>
            <a:t>UK: $76.2B</a:t>
          </a:r>
        </a:p>
        <a:p>
          <a:pPr marL="0" lvl="0" indent="0" algn="l" defTabSz="488950" rtl="0">
            <a:lnSpc>
              <a:spcPct val="90000"/>
            </a:lnSpc>
            <a:spcBef>
              <a:spcPct val="0"/>
            </a:spcBef>
            <a:spcAft>
              <a:spcPct val="35000"/>
            </a:spcAft>
            <a:buNone/>
          </a:pPr>
          <a:r>
            <a:rPr lang="en-US" sz="1100" kern="1200">
              <a:latin typeface="Georgia Pro"/>
              <a:cs typeface="Calibri"/>
            </a:rPr>
            <a:t>AU: $30.6B</a:t>
          </a:r>
          <a:endParaRPr lang="en-US" sz="1100" kern="1200">
            <a:latin typeface="Georgia Pro"/>
            <a:cs typeface="Calibri Light" panose="020F0302020204030204"/>
          </a:endParaRPr>
        </a:p>
        <a:p>
          <a:pPr marL="0" lvl="0" indent="0" algn="l" defTabSz="488950">
            <a:lnSpc>
              <a:spcPct val="90000"/>
            </a:lnSpc>
            <a:spcBef>
              <a:spcPct val="0"/>
            </a:spcBef>
            <a:spcAft>
              <a:spcPct val="35000"/>
            </a:spcAft>
            <a:buNone/>
          </a:pPr>
          <a:r>
            <a:rPr lang="en-US" sz="1100" kern="1200">
              <a:latin typeface="Georgia Pro"/>
              <a:cs typeface="Calibri"/>
            </a:rPr>
            <a:t>NZ: $4.17B</a:t>
          </a:r>
          <a:endParaRPr lang="en-US" sz="1100" kern="1200">
            <a:latin typeface="Georgia Pro"/>
          </a:endParaRPr>
        </a:p>
        <a:p>
          <a:pPr marL="0" lvl="0" indent="0" algn="l" defTabSz="488950">
            <a:lnSpc>
              <a:spcPct val="90000"/>
            </a:lnSpc>
            <a:spcBef>
              <a:spcPct val="0"/>
            </a:spcBef>
            <a:spcAft>
              <a:spcPct val="35000"/>
            </a:spcAft>
            <a:buNone/>
          </a:pPr>
          <a:r>
            <a:rPr lang="en-US" sz="1100" kern="1200">
              <a:latin typeface="Georgia Pro"/>
              <a:cs typeface="Calibri"/>
            </a:rPr>
            <a:t>FN: $2.65B</a:t>
          </a:r>
        </a:p>
        <a:p>
          <a:pPr marL="0" lvl="0" indent="0" algn="l" defTabSz="488950">
            <a:lnSpc>
              <a:spcPct val="90000"/>
            </a:lnSpc>
            <a:spcBef>
              <a:spcPct val="0"/>
            </a:spcBef>
            <a:spcAft>
              <a:spcPct val="35000"/>
            </a:spcAft>
            <a:buNone/>
          </a:pPr>
          <a:r>
            <a:rPr lang="en-US" sz="1100" kern="1200">
              <a:latin typeface="Georgia Pro"/>
              <a:cs typeface="Calibri"/>
            </a:rPr>
            <a:t>CN: $151.3B</a:t>
          </a:r>
        </a:p>
        <a:p>
          <a:pPr marL="0" lvl="0" indent="0" algn="l" defTabSz="488950">
            <a:lnSpc>
              <a:spcPct val="90000"/>
            </a:lnSpc>
            <a:spcBef>
              <a:spcPct val="0"/>
            </a:spcBef>
            <a:spcAft>
              <a:spcPct val="35000"/>
            </a:spcAft>
            <a:buNone/>
          </a:pPr>
          <a:r>
            <a:rPr lang="en-US" sz="1100" kern="1200">
              <a:latin typeface="Georgia Pro"/>
              <a:cs typeface="Calibri"/>
            </a:rPr>
            <a:t>DE: $72.6B</a:t>
          </a:r>
        </a:p>
      </dsp:txBody>
      <dsp:txXfrm>
        <a:off x="12134" y="1481187"/>
        <a:ext cx="2057132" cy="1975002"/>
      </dsp:txXfrm>
    </dsp:sp>
    <dsp:sp modelId="{FC3265D3-C1F6-4656-B2C3-B088A23E370B}">
      <dsp:nvSpPr>
        <dsp:cNvPr id="0" name=""/>
        <dsp:cNvSpPr/>
      </dsp:nvSpPr>
      <dsp:spPr>
        <a:xfrm>
          <a:off x="2177056" y="864047"/>
          <a:ext cx="2057132" cy="617139"/>
        </a:xfrm>
        <a:prstGeom prst="rect">
          <a:avLst/>
        </a:prstGeom>
        <a:gradFill rotWithShape="0">
          <a:gsLst>
            <a:gs pos="0">
              <a:schemeClr val="accent5">
                <a:hueOff val="-1689636"/>
                <a:satOff val="-4355"/>
                <a:lumOff val="-2941"/>
                <a:alphaOff val="0"/>
                <a:satMod val="103000"/>
                <a:lumMod val="102000"/>
                <a:tint val="94000"/>
              </a:schemeClr>
            </a:gs>
            <a:gs pos="50000">
              <a:schemeClr val="accent5">
                <a:hueOff val="-1689636"/>
                <a:satOff val="-4355"/>
                <a:lumOff val="-2941"/>
                <a:alphaOff val="0"/>
                <a:satMod val="110000"/>
                <a:lumMod val="100000"/>
                <a:shade val="100000"/>
              </a:schemeClr>
            </a:gs>
            <a:gs pos="100000">
              <a:schemeClr val="accent5">
                <a:hueOff val="-1689636"/>
                <a:satOff val="-4355"/>
                <a:lumOff val="-2941"/>
                <a:alphaOff val="0"/>
                <a:lumMod val="99000"/>
                <a:satMod val="120000"/>
                <a:shade val="78000"/>
              </a:schemeClr>
            </a:gs>
          </a:gsLst>
          <a:lin ang="5400000" scaled="0"/>
        </a:gradFill>
        <a:ln w="6350" cap="flat" cmpd="sng" algn="ctr">
          <a:solidFill>
            <a:schemeClr val="accent5">
              <a:hueOff val="-1689636"/>
              <a:satOff val="-4355"/>
              <a:lumOff val="-294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62559" tIns="162559" rIns="162559" bIns="162559" numCol="1" spcCol="1270" anchor="ctr" anchorCtr="0">
          <a:noAutofit/>
        </a:bodyPr>
        <a:lstStyle/>
        <a:p>
          <a:pPr marL="0" lvl="0" indent="0" algn="ctr" defTabSz="622300">
            <a:lnSpc>
              <a:spcPct val="90000"/>
            </a:lnSpc>
            <a:spcBef>
              <a:spcPct val="0"/>
            </a:spcBef>
            <a:spcAft>
              <a:spcPct val="35000"/>
            </a:spcAft>
            <a:buNone/>
          </a:pPr>
          <a:r>
            <a:rPr lang="en-US" sz="1400" kern="1200">
              <a:latin typeface="Georgia Pro"/>
            </a:rPr>
            <a:t>GDP Per Capita</a:t>
          </a:r>
        </a:p>
      </dsp:txBody>
      <dsp:txXfrm>
        <a:off x="2177056" y="864047"/>
        <a:ext cx="2057132" cy="617139"/>
      </dsp:txXfrm>
    </dsp:sp>
    <dsp:sp modelId="{48520E41-73AE-41E8-AE01-52A0CB4C74DA}">
      <dsp:nvSpPr>
        <dsp:cNvPr id="0" name=""/>
        <dsp:cNvSpPr/>
      </dsp:nvSpPr>
      <dsp:spPr>
        <a:xfrm>
          <a:off x="2177056" y="1481187"/>
          <a:ext cx="2057132" cy="1975002"/>
        </a:xfrm>
        <a:prstGeom prst="rect">
          <a:avLst/>
        </a:prstGeom>
        <a:solidFill>
          <a:schemeClr val="accent5">
            <a:tint val="40000"/>
            <a:alpha val="90000"/>
            <a:hueOff val="-1684940"/>
            <a:satOff val="-5708"/>
            <a:lumOff val="-732"/>
            <a:alphaOff val="0"/>
          </a:schemeClr>
        </a:solidFill>
        <a:ln w="6350" cap="flat" cmpd="sng" algn="ctr">
          <a:solidFill>
            <a:schemeClr val="accent5">
              <a:tint val="40000"/>
              <a:alpha val="90000"/>
              <a:hueOff val="-1684940"/>
              <a:satOff val="-5708"/>
              <a:lumOff val="-732"/>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199" tIns="203199" rIns="203199" bIns="203199" numCol="1" spcCol="1270" anchor="t" anchorCtr="0">
          <a:noAutofit/>
        </a:bodyPr>
        <a:lstStyle/>
        <a:p>
          <a:pPr marL="0" lvl="0" indent="0" algn="l" defTabSz="488950" rtl="0">
            <a:lnSpc>
              <a:spcPct val="90000"/>
            </a:lnSpc>
            <a:spcBef>
              <a:spcPct val="0"/>
            </a:spcBef>
            <a:spcAft>
              <a:spcPct val="35000"/>
            </a:spcAft>
            <a:buNone/>
          </a:pPr>
          <a:r>
            <a:rPr lang="en-US" sz="1100" kern="1200">
              <a:latin typeface="Georgia Pro"/>
              <a:cs typeface="Calibri"/>
            </a:rPr>
            <a:t>London: $68,569</a:t>
          </a:r>
          <a:endParaRPr lang="en-US" sz="1100" kern="1200">
            <a:latin typeface="Georgia Pro"/>
          </a:endParaRPr>
        </a:p>
        <a:p>
          <a:pPr marL="0" lvl="0" indent="0" algn="l" defTabSz="488950">
            <a:lnSpc>
              <a:spcPct val="90000"/>
            </a:lnSpc>
            <a:spcBef>
              <a:spcPct val="0"/>
            </a:spcBef>
            <a:spcAft>
              <a:spcPct val="35000"/>
            </a:spcAft>
            <a:buNone/>
          </a:pPr>
          <a:r>
            <a:rPr lang="en-US" sz="1100" kern="1200">
              <a:latin typeface="Georgia Pro"/>
            </a:rPr>
            <a:t>Sydney: $54,175</a:t>
          </a:r>
        </a:p>
        <a:p>
          <a:pPr marL="0" lvl="0" indent="0" algn="l" defTabSz="488950">
            <a:lnSpc>
              <a:spcPct val="90000"/>
            </a:lnSpc>
            <a:spcBef>
              <a:spcPct val="0"/>
            </a:spcBef>
            <a:spcAft>
              <a:spcPct val="35000"/>
            </a:spcAft>
            <a:buNone/>
          </a:pPr>
          <a:r>
            <a:rPr lang="en-US" sz="1100" kern="1200">
              <a:latin typeface="Georgia Pro"/>
            </a:rPr>
            <a:t>Auckland: $46,974</a:t>
          </a:r>
        </a:p>
        <a:p>
          <a:pPr marL="0" lvl="0" indent="0" algn="l" defTabSz="488950" rtl="0">
            <a:lnSpc>
              <a:spcPct val="90000"/>
            </a:lnSpc>
            <a:spcBef>
              <a:spcPct val="0"/>
            </a:spcBef>
            <a:spcAft>
              <a:spcPct val="35000"/>
            </a:spcAft>
            <a:buNone/>
          </a:pPr>
          <a:r>
            <a:rPr lang="en-US" sz="1100" kern="1200">
              <a:latin typeface="Georgia Pro"/>
              <a:cs typeface="Calibri"/>
            </a:rPr>
            <a:t>Helsinki: $59,289</a:t>
          </a:r>
        </a:p>
        <a:p>
          <a:pPr marL="0" lvl="0" indent="0" algn="l" defTabSz="488950">
            <a:lnSpc>
              <a:spcPct val="90000"/>
            </a:lnSpc>
            <a:spcBef>
              <a:spcPct val="0"/>
            </a:spcBef>
            <a:spcAft>
              <a:spcPct val="35000"/>
            </a:spcAft>
            <a:buNone/>
          </a:pPr>
          <a:r>
            <a:rPr lang="en-US" sz="1100" kern="1200">
              <a:latin typeface="Georgia Pro"/>
            </a:rPr>
            <a:t>Beijing: $26,900</a:t>
          </a:r>
        </a:p>
        <a:p>
          <a:pPr marL="0" lvl="0" indent="0" algn="l" defTabSz="488950">
            <a:lnSpc>
              <a:spcPct val="90000"/>
            </a:lnSpc>
            <a:spcBef>
              <a:spcPct val="0"/>
            </a:spcBef>
            <a:spcAft>
              <a:spcPct val="35000"/>
            </a:spcAft>
            <a:buNone/>
          </a:pPr>
          <a:r>
            <a:rPr lang="en-US" sz="1100" kern="1200">
              <a:latin typeface="Georgia Pro"/>
            </a:rPr>
            <a:t>Berlin: $45,993</a:t>
          </a:r>
        </a:p>
      </dsp:txBody>
      <dsp:txXfrm>
        <a:off x="2177056" y="1481187"/>
        <a:ext cx="2057132" cy="1975002"/>
      </dsp:txXfrm>
    </dsp:sp>
    <dsp:sp modelId="{4B37C409-0C52-4263-9DB1-179C7ACCCFEB}">
      <dsp:nvSpPr>
        <dsp:cNvPr id="0" name=""/>
        <dsp:cNvSpPr/>
      </dsp:nvSpPr>
      <dsp:spPr>
        <a:xfrm>
          <a:off x="4341978" y="864047"/>
          <a:ext cx="2057132" cy="617139"/>
        </a:xfrm>
        <a:prstGeom prst="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w="6350" cap="flat" cmpd="sng" algn="ctr">
          <a:solidFill>
            <a:schemeClr val="accent5">
              <a:hueOff val="-3379271"/>
              <a:satOff val="-8710"/>
              <a:lumOff val="-588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62559" tIns="162559" rIns="162559" bIns="162559" numCol="1" spcCol="1270" anchor="ctr" anchorCtr="0">
          <a:noAutofit/>
        </a:bodyPr>
        <a:lstStyle/>
        <a:p>
          <a:pPr marL="0" lvl="0" indent="0" algn="ctr" defTabSz="622300">
            <a:lnSpc>
              <a:spcPct val="90000"/>
            </a:lnSpc>
            <a:spcBef>
              <a:spcPct val="0"/>
            </a:spcBef>
            <a:spcAft>
              <a:spcPct val="35000"/>
            </a:spcAft>
            <a:buNone/>
          </a:pPr>
          <a:r>
            <a:rPr lang="en-US" sz="1400" kern="1200">
              <a:latin typeface="Georgia Pro"/>
            </a:rPr>
            <a:t>Total Market for Outdoor Wear </a:t>
          </a:r>
        </a:p>
      </dsp:txBody>
      <dsp:txXfrm>
        <a:off x="4341978" y="864047"/>
        <a:ext cx="2057132" cy="617139"/>
      </dsp:txXfrm>
    </dsp:sp>
    <dsp:sp modelId="{98997FF9-F28C-43D8-AAE4-C22673C8C4EA}">
      <dsp:nvSpPr>
        <dsp:cNvPr id="0" name=""/>
        <dsp:cNvSpPr/>
      </dsp:nvSpPr>
      <dsp:spPr>
        <a:xfrm>
          <a:off x="4341978" y="1481187"/>
          <a:ext cx="2057132" cy="1975002"/>
        </a:xfrm>
        <a:prstGeom prst="rect">
          <a:avLst/>
        </a:prstGeom>
        <a:solidFill>
          <a:schemeClr val="accent5">
            <a:tint val="40000"/>
            <a:alpha val="90000"/>
            <a:hueOff val="-3369881"/>
            <a:satOff val="-11416"/>
            <a:lumOff val="-1464"/>
            <a:alphaOff val="0"/>
          </a:schemeClr>
        </a:solidFill>
        <a:ln w="6350" cap="flat" cmpd="sng" algn="ctr">
          <a:solidFill>
            <a:schemeClr val="accent5">
              <a:tint val="40000"/>
              <a:alpha val="90000"/>
              <a:hueOff val="-3369881"/>
              <a:satOff val="-11416"/>
              <a:lumOff val="-146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199" tIns="203199" rIns="203199" bIns="203199" numCol="1" spcCol="1270" anchor="t" anchorCtr="0">
          <a:noAutofit/>
        </a:bodyPr>
        <a:lstStyle/>
        <a:p>
          <a:pPr marL="0" lvl="0" indent="0" algn="l" defTabSz="488950">
            <a:lnSpc>
              <a:spcPct val="90000"/>
            </a:lnSpc>
            <a:spcBef>
              <a:spcPct val="0"/>
            </a:spcBef>
            <a:spcAft>
              <a:spcPct val="35000"/>
            </a:spcAft>
            <a:buNone/>
          </a:pPr>
          <a:r>
            <a:rPr lang="en-US" sz="1100" kern="1200">
              <a:latin typeface="Georgia Pro"/>
            </a:rPr>
            <a:t>UK: $0.55B</a:t>
          </a:r>
        </a:p>
        <a:p>
          <a:pPr marL="0" lvl="0" indent="0" algn="l" defTabSz="488950" rtl="0">
            <a:lnSpc>
              <a:spcPct val="90000"/>
            </a:lnSpc>
            <a:spcBef>
              <a:spcPct val="0"/>
            </a:spcBef>
            <a:spcAft>
              <a:spcPct val="35000"/>
            </a:spcAft>
            <a:buNone/>
          </a:pPr>
          <a:r>
            <a:rPr lang="en-US" sz="1100" kern="1200">
              <a:latin typeface="Georgia Pro"/>
              <a:cs typeface="Calibri"/>
            </a:rPr>
            <a:t>AU: $</a:t>
          </a:r>
          <a:r>
            <a:rPr lang="en-US" sz="1100" kern="1200">
              <a:latin typeface="Georgia Pro"/>
            </a:rPr>
            <a:t>0.35B</a:t>
          </a:r>
        </a:p>
        <a:p>
          <a:pPr marL="0" lvl="0" indent="0" algn="l" defTabSz="488950">
            <a:lnSpc>
              <a:spcPct val="90000"/>
            </a:lnSpc>
            <a:spcBef>
              <a:spcPct val="0"/>
            </a:spcBef>
            <a:spcAft>
              <a:spcPct val="35000"/>
            </a:spcAft>
            <a:buNone/>
          </a:pPr>
          <a:r>
            <a:rPr lang="en-US" sz="1100" kern="1200">
              <a:latin typeface="Georgia Pro"/>
            </a:rPr>
            <a:t>NZ: $82.3M</a:t>
          </a:r>
        </a:p>
        <a:p>
          <a:pPr marL="0" lvl="0" indent="0" algn="l" defTabSz="488950" rtl="0">
            <a:lnSpc>
              <a:spcPct val="90000"/>
            </a:lnSpc>
            <a:spcBef>
              <a:spcPct val="0"/>
            </a:spcBef>
            <a:spcAft>
              <a:spcPct val="35000"/>
            </a:spcAft>
            <a:buNone/>
          </a:pPr>
          <a:r>
            <a:rPr lang="en-US" sz="1100" kern="1200">
              <a:latin typeface="Georgia Pro"/>
              <a:cs typeface="Calibri"/>
            </a:rPr>
            <a:t>FN: $82.45M</a:t>
          </a:r>
          <a:endParaRPr lang="en-US" sz="1100" kern="1200">
            <a:latin typeface="Georgia Pro"/>
          </a:endParaRPr>
        </a:p>
        <a:p>
          <a:pPr marL="0" lvl="0" indent="0" algn="l" defTabSz="488950">
            <a:lnSpc>
              <a:spcPct val="90000"/>
            </a:lnSpc>
            <a:spcBef>
              <a:spcPct val="0"/>
            </a:spcBef>
            <a:spcAft>
              <a:spcPct val="35000"/>
            </a:spcAft>
            <a:buNone/>
          </a:pPr>
          <a:r>
            <a:rPr lang="en-US" sz="1100" kern="1200">
              <a:latin typeface="Georgia Pro"/>
            </a:rPr>
            <a:t>CN:$23.15B</a:t>
          </a:r>
        </a:p>
        <a:p>
          <a:pPr marL="0" lvl="0" indent="0" algn="l" defTabSz="488950">
            <a:lnSpc>
              <a:spcPct val="90000"/>
            </a:lnSpc>
            <a:spcBef>
              <a:spcPct val="0"/>
            </a:spcBef>
            <a:spcAft>
              <a:spcPct val="35000"/>
            </a:spcAft>
            <a:buNone/>
          </a:pPr>
          <a:r>
            <a:rPr lang="en-US" sz="1100" kern="1200">
              <a:latin typeface="Georgia Pro"/>
            </a:rPr>
            <a:t>DE: $292.7M</a:t>
          </a:r>
        </a:p>
      </dsp:txBody>
      <dsp:txXfrm>
        <a:off x="4341978" y="1481187"/>
        <a:ext cx="2057132" cy="1975002"/>
      </dsp:txXfrm>
    </dsp:sp>
    <dsp:sp modelId="{6128B334-2036-420A-9585-B6370CE448EC}">
      <dsp:nvSpPr>
        <dsp:cNvPr id="0" name=""/>
        <dsp:cNvSpPr/>
      </dsp:nvSpPr>
      <dsp:spPr>
        <a:xfrm>
          <a:off x="6506900" y="864047"/>
          <a:ext cx="2057132" cy="617139"/>
        </a:xfrm>
        <a:prstGeom prst="rect">
          <a:avLst/>
        </a:prstGeom>
        <a:gradFill rotWithShape="0">
          <a:gsLst>
            <a:gs pos="0">
              <a:schemeClr val="accent5">
                <a:hueOff val="-5068907"/>
                <a:satOff val="-13064"/>
                <a:lumOff val="-8824"/>
                <a:alphaOff val="0"/>
                <a:satMod val="103000"/>
                <a:lumMod val="102000"/>
                <a:tint val="94000"/>
              </a:schemeClr>
            </a:gs>
            <a:gs pos="50000">
              <a:schemeClr val="accent5">
                <a:hueOff val="-5068907"/>
                <a:satOff val="-13064"/>
                <a:lumOff val="-8824"/>
                <a:alphaOff val="0"/>
                <a:satMod val="110000"/>
                <a:lumMod val="100000"/>
                <a:shade val="100000"/>
              </a:schemeClr>
            </a:gs>
            <a:gs pos="100000">
              <a:schemeClr val="accent5">
                <a:hueOff val="-5068907"/>
                <a:satOff val="-13064"/>
                <a:lumOff val="-8824"/>
                <a:alphaOff val="0"/>
                <a:lumMod val="99000"/>
                <a:satMod val="120000"/>
                <a:shade val="78000"/>
              </a:schemeClr>
            </a:gs>
          </a:gsLst>
          <a:lin ang="5400000" scaled="0"/>
        </a:gradFill>
        <a:ln w="6350" cap="flat" cmpd="sng" algn="ctr">
          <a:solidFill>
            <a:schemeClr val="accent5">
              <a:hueOff val="-5068907"/>
              <a:satOff val="-13064"/>
              <a:lumOff val="-882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62559" tIns="162559" rIns="162559" bIns="162559" numCol="1" spcCol="1270" anchor="ctr" anchorCtr="0">
          <a:noAutofit/>
        </a:bodyPr>
        <a:lstStyle/>
        <a:p>
          <a:pPr marL="0" lvl="0" indent="0" algn="ctr" defTabSz="622300">
            <a:lnSpc>
              <a:spcPct val="90000"/>
            </a:lnSpc>
            <a:spcBef>
              <a:spcPct val="0"/>
            </a:spcBef>
            <a:spcAft>
              <a:spcPct val="35000"/>
            </a:spcAft>
            <a:buNone/>
          </a:pPr>
          <a:r>
            <a:rPr lang="en-US" sz="1400" kern="1200">
              <a:latin typeface="Georgia Pro"/>
            </a:rPr>
            <a:t>Online Shopping Presence</a:t>
          </a:r>
        </a:p>
      </dsp:txBody>
      <dsp:txXfrm>
        <a:off x="6506900" y="864047"/>
        <a:ext cx="2057132" cy="617139"/>
      </dsp:txXfrm>
    </dsp:sp>
    <dsp:sp modelId="{0C99F12D-0682-485D-BB8F-24521EC5625D}">
      <dsp:nvSpPr>
        <dsp:cNvPr id="0" name=""/>
        <dsp:cNvSpPr/>
      </dsp:nvSpPr>
      <dsp:spPr>
        <a:xfrm>
          <a:off x="6506900" y="1481187"/>
          <a:ext cx="2057132" cy="1975002"/>
        </a:xfrm>
        <a:prstGeom prst="rect">
          <a:avLst/>
        </a:prstGeom>
        <a:solidFill>
          <a:schemeClr val="accent5">
            <a:tint val="40000"/>
            <a:alpha val="90000"/>
            <a:hueOff val="-5054821"/>
            <a:satOff val="-17124"/>
            <a:lumOff val="-2196"/>
            <a:alphaOff val="0"/>
          </a:schemeClr>
        </a:solidFill>
        <a:ln w="6350" cap="flat" cmpd="sng" algn="ctr">
          <a:solidFill>
            <a:schemeClr val="accent5">
              <a:tint val="40000"/>
              <a:alpha val="90000"/>
              <a:hueOff val="-5054821"/>
              <a:satOff val="-17124"/>
              <a:lumOff val="-219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199" tIns="203199" rIns="203199" bIns="203199" numCol="1" spcCol="1270" anchor="t" anchorCtr="0">
          <a:noAutofit/>
        </a:bodyPr>
        <a:lstStyle/>
        <a:p>
          <a:pPr marL="0" lvl="0" indent="0" algn="l" defTabSz="488950">
            <a:lnSpc>
              <a:spcPct val="90000"/>
            </a:lnSpc>
            <a:spcBef>
              <a:spcPct val="0"/>
            </a:spcBef>
            <a:spcAft>
              <a:spcPct val="35000"/>
            </a:spcAft>
            <a:buNone/>
          </a:pPr>
          <a:r>
            <a:rPr lang="en-US" sz="1100" kern="1200">
              <a:latin typeface="Georgia Pro"/>
            </a:rPr>
            <a:t>UK: $161B, 38%</a:t>
          </a:r>
        </a:p>
        <a:p>
          <a:pPr marL="0" lvl="0" indent="0" algn="l" defTabSz="488950" rtl="0">
            <a:lnSpc>
              <a:spcPct val="90000"/>
            </a:lnSpc>
            <a:spcBef>
              <a:spcPct val="0"/>
            </a:spcBef>
            <a:spcAft>
              <a:spcPct val="35000"/>
            </a:spcAft>
            <a:buNone/>
          </a:pPr>
          <a:r>
            <a:rPr lang="en-US" sz="1100" kern="1200">
              <a:latin typeface="Georgia Pro"/>
            </a:rPr>
            <a:t>AU: $0.35B,10%</a:t>
          </a:r>
        </a:p>
        <a:p>
          <a:pPr marL="0" lvl="0" indent="0" algn="l" defTabSz="488950" rtl="0">
            <a:lnSpc>
              <a:spcPct val="90000"/>
            </a:lnSpc>
            <a:spcBef>
              <a:spcPct val="0"/>
            </a:spcBef>
            <a:spcAft>
              <a:spcPct val="35000"/>
            </a:spcAft>
            <a:buNone/>
          </a:pPr>
          <a:r>
            <a:rPr lang="en-US" sz="1100" kern="1200">
              <a:latin typeface="Georgia Pro"/>
              <a:cs typeface="Calibri"/>
            </a:rPr>
            <a:t>NZ: $5.5B, 18% </a:t>
          </a:r>
          <a:endParaRPr lang="en-US" sz="1100" kern="1200">
            <a:latin typeface="Georgia Pro"/>
          </a:endParaRPr>
        </a:p>
        <a:p>
          <a:pPr marL="0" lvl="0" indent="0" algn="l" defTabSz="488950" rtl="0">
            <a:lnSpc>
              <a:spcPct val="90000"/>
            </a:lnSpc>
            <a:spcBef>
              <a:spcPct val="0"/>
            </a:spcBef>
            <a:spcAft>
              <a:spcPct val="35000"/>
            </a:spcAft>
            <a:buNone/>
          </a:pPr>
          <a:r>
            <a:rPr lang="en-US" sz="1100" kern="1200">
              <a:latin typeface="Georgia Pro"/>
            </a:rPr>
            <a:t>FN: $82.45M,20%</a:t>
          </a:r>
        </a:p>
        <a:p>
          <a:pPr marL="0" lvl="0" indent="0" algn="l" defTabSz="488950">
            <a:lnSpc>
              <a:spcPct val="90000"/>
            </a:lnSpc>
            <a:spcBef>
              <a:spcPct val="0"/>
            </a:spcBef>
            <a:spcAft>
              <a:spcPct val="35000"/>
            </a:spcAft>
            <a:buNone/>
          </a:pPr>
          <a:r>
            <a:rPr lang="en-US" sz="1100" kern="1200">
              <a:latin typeface="Georgia Pro"/>
              <a:cs typeface="Calibri"/>
            </a:rPr>
            <a:t>CN:$23.15B,27%</a:t>
          </a:r>
          <a:endParaRPr lang="en-US" sz="1100" kern="1200">
            <a:latin typeface="Georgia Pro"/>
          </a:endParaRPr>
        </a:p>
        <a:p>
          <a:pPr marL="0" lvl="0" indent="0" algn="l" defTabSz="488950" rtl="0">
            <a:lnSpc>
              <a:spcPct val="90000"/>
            </a:lnSpc>
            <a:spcBef>
              <a:spcPct val="0"/>
            </a:spcBef>
            <a:spcAft>
              <a:spcPct val="35000"/>
            </a:spcAft>
            <a:buNone/>
          </a:pPr>
          <a:r>
            <a:rPr lang="en-US" sz="1100" kern="1200">
              <a:latin typeface="Georgia Pro"/>
            </a:rPr>
            <a:t>DE: $292.7M,22%</a:t>
          </a:r>
        </a:p>
      </dsp:txBody>
      <dsp:txXfrm>
        <a:off x="6506900" y="1481187"/>
        <a:ext cx="2057132" cy="1975002"/>
      </dsp:txXfrm>
    </dsp:sp>
    <dsp:sp modelId="{65B556F2-1AEB-43D4-B309-92C97BA0CBEE}">
      <dsp:nvSpPr>
        <dsp:cNvPr id="0" name=""/>
        <dsp:cNvSpPr/>
      </dsp:nvSpPr>
      <dsp:spPr>
        <a:xfrm>
          <a:off x="8671822" y="864047"/>
          <a:ext cx="2057132" cy="617139"/>
        </a:xfrm>
        <a:prstGeom prst="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62559" tIns="162559" rIns="162559" bIns="162559" numCol="1" spcCol="1270" anchor="ctr" anchorCtr="0">
          <a:noAutofit/>
        </a:bodyPr>
        <a:lstStyle/>
        <a:p>
          <a:pPr marL="0" lvl="0" indent="0" algn="ctr" defTabSz="622300">
            <a:lnSpc>
              <a:spcPct val="90000"/>
            </a:lnSpc>
            <a:spcBef>
              <a:spcPct val="0"/>
            </a:spcBef>
            <a:spcAft>
              <a:spcPct val="35000"/>
            </a:spcAft>
            <a:buNone/>
          </a:pPr>
          <a:r>
            <a:rPr lang="en-US" sz="1400" kern="1200">
              <a:latin typeface="Georgia Pro"/>
            </a:rPr>
            <a:t>Population</a:t>
          </a:r>
        </a:p>
      </dsp:txBody>
      <dsp:txXfrm>
        <a:off x="8671822" y="864047"/>
        <a:ext cx="2057132" cy="617139"/>
      </dsp:txXfrm>
    </dsp:sp>
    <dsp:sp modelId="{BAA3B895-ABCB-4B41-8221-57A1FB84620D}">
      <dsp:nvSpPr>
        <dsp:cNvPr id="0" name=""/>
        <dsp:cNvSpPr/>
      </dsp:nvSpPr>
      <dsp:spPr>
        <a:xfrm>
          <a:off x="8671822" y="1481187"/>
          <a:ext cx="2057132" cy="1975002"/>
        </a:xfrm>
        <a:prstGeom prst="rect">
          <a:avLst/>
        </a:prstGeom>
        <a:solidFill>
          <a:schemeClr val="accent5">
            <a:tint val="40000"/>
            <a:alpha val="90000"/>
            <a:hueOff val="-6739761"/>
            <a:satOff val="-22832"/>
            <a:lumOff val="-2928"/>
            <a:alphaOff val="0"/>
          </a:schemeClr>
        </a:solidFill>
        <a:ln w="6350" cap="flat" cmpd="sng" algn="ctr">
          <a:solidFill>
            <a:schemeClr val="accent5">
              <a:tint val="40000"/>
              <a:alpha val="90000"/>
              <a:hueOff val="-6739761"/>
              <a:satOff val="-22832"/>
              <a:lumOff val="-29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199" tIns="203199" rIns="203199" bIns="203199" numCol="1" spcCol="1270" anchor="t" anchorCtr="0">
          <a:noAutofit/>
        </a:bodyPr>
        <a:lstStyle/>
        <a:p>
          <a:pPr marL="0" lvl="0" indent="0" algn="l" defTabSz="488950" rtl="0">
            <a:lnSpc>
              <a:spcPct val="90000"/>
            </a:lnSpc>
            <a:spcBef>
              <a:spcPct val="0"/>
            </a:spcBef>
            <a:spcAft>
              <a:spcPct val="35000"/>
            </a:spcAft>
            <a:buNone/>
          </a:pPr>
          <a:r>
            <a:rPr lang="en-US" sz="1100" kern="1200">
              <a:latin typeface="Georgia Pro"/>
              <a:cs typeface="Calibri"/>
            </a:rPr>
            <a:t>London: 9.0  Million</a:t>
          </a:r>
          <a:endParaRPr lang="en-US" sz="1100" kern="1200">
            <a:latin typeface="Georgia Pro"/>
          </a:endParaRPr>
        </a:p>
        <a:p>
          <a:pPr marL="0" lvl="0" indent="0" algn="l" defTabSz="488950">
            <a:lnSpc>
              <a:spcPct val="90000"/>
            </a:lnSpc>
            <a:spcBef>
              <a:spcPct val="0"/>
            </a:spcBef>
            <a:spcAft>
              <a:spcPct val="35000"/>
            </a:spcAft>
            <a:buNone/>
          </a:pPr>
          <a:r>
            <a:rPr lang="en-US" sz="1100" kern="1200">
              <a:latin typeface="Georgia Pro"/>
            </a:rPr>
            <a:t>Sydney: 5.3 Million</a:t>
          </a:r>
        </a:p>
        <a:p>
          <a:pPr marL="0" lvl="0" indent="0" algn="l" defTabSz="488950">
            <a:lnSpc>
              <a:spcPct val="90000"/>
            </a:lnSpc>
            <a:spcBef>
              <a:spcPct val="0"/>
            </a:spcBef>
            <a:spcAft>
              <a:spcPct val="35000"/>
            </a:spcAft>
            <a:buNone/>
          </a:pPr>
          <a:r>
            <a:rPr lang="en-US" sz="1100" kern="1200">
              <a:latin typeface="Georgia Pro"/>
            </a:rPr>
            <a:t>Auckland: 1.6 Million</a:t>
          </a:r>
        </a:p>
        <a:p>
          <a:pPr marL="0" lvl="0" indent="0" algn="l" defTabSz="488950">
            <a:lnSpc>
              <a:spcPct val="90000"/>
            </a:lnSpc>
            <a:spcBef>
              <a:spcPct val="0"/>
            </a:spcBef>
            <a:spcAft>
              <a:spcPct val="35000"/>
            </a:spcAft>
            <a:buNone/>
          </a:pPr>
          <a:r>
            <a:rPr lang="en-US" sz="1100" kern="1200">
              <a:latin typeface="Georgia Pro"/>
              <a:cs typeface="Calibri"/>
            </a:rPr>
            <a:t>Helsinki: 0.632 Million</a:t>
          </a:r>
          <a:endParaRPr lang="en-US" sz="1100" kern="1200">
            <a:latin typeface="Georgia Pro"/>
          </a:endParaRPr>
        </a:p>
        <a:p>
          <a:pPr marL="0" lvl="0" indent="0" algn="l" defTabSz="488950">
            <a:lnSpc>
              <a:spcPct val="90000"/>
            </a:lnSpc>
            <a:spcBef>
              <a:spcPct val="0"/>
            </a:spcBef>
            <a:spcAft>
              <a:spcPct val="35000"/>
            </a:spcAft>
            <a:buNone/>
          </a:pPr>
          <a:r>
            <a:rPr lang="en-US" sz="1100" kern="1200">
              <a:latin typeface="Georgia Pro"/>
            </a:rPr>
            <a:t>Beijing: 21.54 Million</a:t>
          </a:r>
        </a:p>
        <a:p>
          <a:pPr marL="0" lvl="0" indent="0" algn="l" defTabSz="488950">
            <a:lnSpc>
              <a:spcPct val="90000"/>
            </a:lnSpc>
            <a:spcBef>
              <a:spcPct val="0"/>
            </a:spcBef>
            <a:spcAft>
              <a:spcPct val="35000"/>
            </a:spcAft>
            <a:buNone/>
          </a:pPr>
          <a:r>
            <a:rPr lang="en-US" sz="1100" kern="1200">
              <a:latin typeface="Georgia Pro"/>
            </a:rPr>
            <a:t>Berlin: 3.57 Million</a:t>
          </a:r>
        </a:p>
      </dsp:txBody>
      <dsp:txXfrm>
        <a:off x="8671822" y="1481187"/>
        <a:ext cx="2057132" cy="19750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C3FCEE-F833-4B4F-9971-F3EAC7384715}">
      <dsp:nvSpPr>
        <dsp:cNvPr id="0" name=""/>
        <dsp:cNvSpPr/>
      </dsp:nvSpPr>
      <dsp:spPr>
        <a:xfrm>
          <a:off x="564387" y="151332"/>
          <a:ext cx="1510523" cy="146999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3BAEF6-A68B-473C-AC34-BCE9DEC41090}">
      <dsp:nvSpPr>
        <dsp:cNvPr id="0" name=""/>
        <dsp:cNvSpPr/>
      </dsp:nvSpPr>
      <dsp:spPr>
        <a:xfrm>
          <a:off x="564387" y="1849937"/>
          <a:ext cx="4315781" cy="629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511300">
            <a:lnSpc>
              <a:spcPct val="100000"/>
            </a:lnSpc>
            <a:spcBef>
              <a:spcPct val="0"/>
            </a:spcBef>
            <a:spcAft>
              <a:spcPct val="35000"/>
            </a:spcAft>
            <a:buNone/>
            <a:defRPr b="1"/>
          </a:pPr>
          <a:r>
            <a:rPr lang="en-US" sz="3400" kern="1200">
              <a:latin typeface="Georgia Pro"/>
            </a:rPr>
            <a:t>Place and Coverage</a:t>
          </a:r>
        </a:p>
      </dsp:txBody>
      <dsp:txXfrm>
        <a:off x="564387" y="1849937"/>
        <a:ext cx="4315781" cy="629999"/>
      </dsp:txXfrm>
    </dsp:sp>
    <dsp:sp modelId="{4281670E-BEE3-4BE2-A6DE-169185303262}">
      <dsp:nvSpPr>
        <dsp:cNvPr id="0" name=""/>
        <dsp:cNvSpPr/>
      </dsp:nvSpPr>
      <dsp:spPr>
        <a:xfrm>
          <a:off x="564387" y="2471656"/>
          <a:ext cx="4315781" cy="1867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solidFill>
                <a:srgbClr val="444444"/>
              </a:solidFill>
              <a:latin typeface="Georgia Pro"/>
              <a:cs typeface="Arial"/>
            </a:rPr>
            <a:t>Create offline store in central Sydney near ports</a:t>
          </a:r>
        </a:p>
        <a:p>
          <a:pPr marL="0" lvl="0" indent="0" algn="l" defTabSz="755650">
            <a:lnSpc>
              <a:spcPct val="100000"/>
            </a:lnSpc>
            <a:spcBef>
              <a:spcPct val="0"/>
            </a:spcBef>
            <a:spcAft>
              <a:spcPct val="35000"/>
            </a:spcAft>
            <a:buNone/>
          </a:pPr>
          <a:r>
            <a:rPr lang="en-US" sz="1700" kern="1200">
              <a:solidFill>
                <a:srgbClr val="444444"/>
              </a:solidFill>
              <a:latin typeface="Georgia Pro"/>
              <a:cs typeface="Arial"/>
            </a:rPr>
            <a:t>-Sell products in Myer department store nationwide </a:t>
          </a:r>
        </a:p>
        <a:p>
          <a:pPr marL="0" lvl="0" indent="0" algn="l" defTabSz="755650">
            <a:lnSpc>
              <a:spcPct val="100000"/>
            </a:lnSpc>
            <a:spcBef>
              <a:spcPct val="0"/>
            </a:spcBef>
            <a:spcAft>
              <a:spcPct val="35000"/>
            </a:spcAft>
            <a:buNone/>
          </a:pPr>
          <a:r>
            <a:rPr lang="en-US" sz="1700" kern="1200">
              <a:solidFill>
                <a:srgbClr val="444444"/>
              </a:solidFill>
              <a:latin typeface="Georgia Pro"/>
              <a:cs typeface="Arial"/>
            </a:rPr>
            <a:t>-Targets majority of (sub)urban Australians</a:t>
          </a:r>
        </a:p>
        <a:p>
          <a:pPr marL="0" lvl="0" indent="0" algn="l" defTabSz="755650">
            <a:lnSpc>
              <a:spcPct val="100000"/>
            </a:lnSpc>
            <a:spcBef>
              <a:spcPct val="0"/>
            </a:spcBef>
            <a:spcAft>
              <a:spcPct val="35000"/>
            </a:spcAft>
            <a:buNone/>
          </a:pPr>
          <a:endParaRPr lang="en-US" sz="1700" kern="1200"/>
        </a:p>
      </dsp:txBody>
      <dsp:txXfrm>
        <a:off x="564387" y="2471656"/>
        <a:ext cx="4315781" cy="1867821"/>
      </dsp:txXfrm>
    </dsp:sp>
    <dsp:sp modelId="{204727A7-5539-45E2-AA74-FA7B740019A4}">
      <dsp:nvSpPr>
        <dsp:cNvPr id="0" name=""/>
        <dsp:cNvSpPr/>
      </dsp:nvSpPr>
      <dsp:spPr>
        <a:xfrm>
          <a:off x="5635430" y="259788"/>
          <a:ext cx="1510523" cy="146999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C2DDE0-4D2A-42F9-B527-1CA7D831F12D}">
      <dsp:nvSpPr>
        <dsp:cNvPr id="0" name=""/>
        <dsp:cNvSpPr/>
      </dsp:nvSpPr>
      <dsp:spPr>
        <a:xfrm>
          <a:off x="5635430" y="1849937"/>
          <a:ext cx="4315781" cy="629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511300">
            <a:lnSpc>
              <a:spcPct val="100000"/>
            </a:lnSpc>
            <a:spcBef>
              <a:spcPct val="0"/>
            </a:spcBef>
            <a:spcAft>
              <a:spcPct val="35000"/>
            </a:spcAft>
            <a:buNone/>
            <a:defRPr b="1"/>
          </a:pPr>
          <a:r>
            <a:rPr lang="en-US" sz="3400" kern="1200">
              <a:latin typeface="Georgia Pro"/>
            </a:rPr>
            <a:t>Product</a:t>
          </a:r>
        </a:p>
      </dsp:txBody>
      <dsp:txXfrm>
        <a:off x="5635430" y="1849937"/>
        <a:ext cx="4315781" cy="629999"/>
      </dsp:txXfrm>
    </dsp:sp>
    <dsp:sp modelId="{4BF7D007-1EE8-463C-AA24-472FB3F5B7CA}">
      <dsp:nvSpPr>
        <dsp:cNvPr id="0" name=""/>
        <dsp:cNvSpPr/>
      </dsp:nvSpPr>
      <dsp:spPr>
        <a:xfrm>
          <a:off x="5635430" y="2471656"/>
          <a:ext cx="4315781" cy="1867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solidFill>
                <a:srgbClr val="000000"/>
              </a:solidFill>
              <a:latin typeface="Georgia Pro"/>
            </a:rPr>
            <a:t>Product adaptation strategy: customization and modification</a:t>
          </a:r>
        </a:p>
        <a:p>
          <a:pPr marL="171450" lvl="1" indent="-171450" algn="l" defTabSz="755650" rtl="0">
            <a:lnSpc>
              <a:spcPct val="100000"/>
            </a:lnSpc>
            <a:spcBef>
              <a:spcPct val="0"/>
            </a:spcBef>
            <a:spcAft>
              <a:spcPct val="15000"/>
            </a:spcAft>
            <a:buChar char="•"/>
          </a:pPr>
          <a:r>
            <a:rPr lang="en-US" sz="1700" kern="1200">
              <a:solidFill>
                <a:srgbClr val="444444"/>
              </a:solidFill>
              <a:latin typeface="Georgia Pro"/>
              <a:cs typeface="Arial"/>
            </a:rPr>
            <a:t>Given Sydney's temperature: use less heavy and more breathable fabrics</a:t>
          </a:r>
        </a:p>
        <a:p>
          <a:pPr marL="171450" lvl="1" indent="-171450" algn="l" defTabSz="755650">
            <a:lnSpc>
              <a:spcPct val="100000"/>
            </a:lnSpc>
            <a:spcBef>
              <a:spcPct val="0"/>
            </a:spcBef>
            <a:spcAft>
              <a:spcPct val="15000"/>
            </a:spcAft>
            <a:buChar char="•"/>
          </a:pPr>
          <a:r>
            <a:rPr lang="en-US" sz="1700" kern="1200">
              <a:solidFill>
                <a:srgbClr val="444444"/>
              </a:solidFill>
              <a:latin typeface="Georgia Pro"/>
              <a:cs typeface="Arial"/>
            </a:rPr>
            <a:t>Given Australians' love for water sports: consider making wet suits</a:t>
          </a:r>
        </a:p>
        <a:p>
          <a:pPr marL="0" lvl="0" indent="0" algn="l" defTabSz="755650">
            <a:lnSpc>
              <a:spcPct val="100000"/>
            </a:lnSpc>
            <a:spcBef>
              <a:spcPct val="0"/>
            </a:spcBef>
            <a:spcAft>
              <a:spcPct val="35000"/>
            </a:spcAft>
            <a:buNone/>
          </a:pPr>
          <a:endParaRPr lang="en-US" sz="1700" kern="1200">
            <a:latin typeface="Calibri Light" panose="020F0302020204030204"/>
          </a:endParaRPr>
        </a:p>
        <a:p>
          <a:pPr marL="0" lvl="0" indent="0" algn="l" defTabSz="755650">
            <a:lnSpc>
              <a:spcPct val="100000"/>
            </a:lnSpc>
            <a:spcBef>
              <a:spcPct val="0"/>
            </a:spcBef>
            <a:spcAft>
              <a:spcPct val="35000"/>
            </a:spcAft>
            <a:buNone/>
          </a:pPr>
          <a:endParaRPr lang="en-US" sz="1700" kern="1200">
            <a:latin typeface="Calibri Light" panose="020F0302020204030204"/>
          </a:endParaRPr>
        </a:p>
      </dsp:txBody>
      <dsp:txXfrm>
        <a:off x="5635430" y="2471656"/>
        <a:ext cx="4315781" cy="18678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C3FCEE-F833-4B4F-9971-F3EAC7384715}">
      <dsp:nvSpPr>
        <dsp:cNvPr id="0" name=""/>
        <dsp:cNvSpPr/>
      </dsp:nvSpPr>
      <dsp:spPr>
        <a:xfrm>
          <a:off x="559800" y="433339"/>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3BAEF6-A68B-473C-AC34-BCE9DEC41090}">
      <dsp:nvSpPr>
        <dsp:cNvPr id="0" name=""/>
        <dsp:cNvSpPr/>
      </dsp:nvSpPr>
      <dsp:spPr>
        <a:xfrm>
          <a:off x="559800" y="2095179"/>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kern="1200">
              <a:latin typeface="Georgia Pro"/>
            </a:rPr>
            <a:t>Price</a:t>
          </a:r>
        </a:p>
      </dsp:txBody>
      <dsp:txXfrm>
        <a:off x="559800" y="2095179"/>
        <a:ext cx="4320000" cy="648000"/>
      </dsp:txXfrm>
    </dsp:sp>
    <dsp:sp modelId="{4281670E-BEE3-4BE2-A6DE-169185303262}">
      <dsp:nvSpPr>
        <dsp:cNvPr id="0" name=""/>
        <dsp:cNvSpPr/>
      </dsp:nvSpPr>
      <dsp:spPr>
        <a:xfrm>
          <a:off x="559800" y="2812872"/>
          <a:ext cx="4320000" cy="1105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latin typeface="Georgia Pro"/>
            </a:rPr>
            <a:t>Business model surrounds durability and high-quality products with a focus on craftsmanship</a:t>
          </a:r>
        </a:p>
        <a:p>
          <a:pPr marL="0" lvl="0" indent="0" algn="l" defTabSz="755650">
            <a:lnSpc>
              <a:spcPct val="100000"/>
            </a:lnSpc>
            <a:spcBef>
              <a:spcPct val="0"/>
            </a:spcBef>
            <a:spcAft>
              <a:spcPct val="35000"/>
            </a:spcAft>
            <a:buNone/>
          </a:pPr>
          <a:r>
            <a:rPr lang="en-US" sz="1700" kern="1200">
              <a:latin typeface="Georgia Pro"/>
            </a:rPr>
            <a:t>Meaning not much room for lower prices</a:t>
          </a:r>
        </a:p>
      </dsp:txBody>
      <dsp:txXfrm>
        <a:off x="559800" y="2812872"/>
        <a:ext cx="4320000" cy="1105125"/>
      </dsp:txXfrm>
    </dsp:sp>
    <dsp:sp modelId="{204727A7-5539-45E2-AA74-FA7B740019A4}">
      <dsp:nvSpPr>
        <dsp:cNvPr id="0" name=""/>
        <dsp:cNvSpPr/>
      </dsp:nvSpPr>
      <dsp:spPr>
        <a:xfrm>
          <a:off x="5635800" y="433339"/>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C2DDE0-4D2A-42F9-B527-1CA7D831F12D}">
      <dsp:nvSpPr>
        <dsp:cNvPr id="0" name=""/>
        <dsp:cNvSpPr/>
      </dsp:nvSpPr>
      <dsp:spPr>
        <a:xfrm>
          <a:off x="5635800" y="2095179"/>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kern="1200">
              <a:latin typeface="Georgia Pro"/>
            </a:rPr>
            <a:t>Promotion</a:t>
          </a:r>
        </a:p>
      </dsp:txBody>
      <dsp:txXfrm>
        <a:off x="5635800" y="2095179"/>
        <a:ext cx="4320000" cy="648000"/>
      </dsp:txXfrm>
    </dsp:sp>
    <dsp:sp modelId="{4BF7D007-1EE8-463C-AA24-472FB3F5B7CA}">
      <dsp:nvSpPr>
        <dsp:cNvPr id="0" name=""/>
        <dsp:cNvSpPr/>
      </dsp:nvSpPr>
      <dsp:spPr>
        <a:xfrm>
          <a:off x="5635800" y="2812872"/>
          <a:ext cx="4320000" cy="1105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rtl="0">
            <a:lnSpc>
              <a:spcPct val="100000"/>
            </a:lnSpc>
            <a:spcBef>
              <a:spcPct val="0"/>
            </a:spcBef>
            <a:spcAft>
              <a:spcPct val="35000"/>
            </a:spcAft>
            <a:buNone/>
          </a:pPr>
          <a:r>
            <a:rPr lang="en-US" sz="1700" kern="1200">
              <a:latin typeface="Georgia Pro"/>
            </a:rPr>
            <a:t>Utilize product showcases</a:t>
          </a:r>
        </a:p>
        <a:p>
          <a:pPr marL="171450" lvl="1" indent="-171450" algn="l" defTabSz="755650" rtl="0">
            <a:lnSpc>
              <a:spcPct val="90000"/>
            </a:lnSpc>
            <a:spcBef>
              <a:spcPct val="0"/>
            </a:spcBef>
            <a:spcAft>
              <a:spcPct val="15000"/>
            </a:spcAft>
            <a:buChar char="•"/>
          </a:pPr>
          <a:r>
            <a:rPr lang="en-US" sz="1700" kern="1200">
              <a:latin typeface="Georgia Pro"/>
            </a:rPr>
            <a:t>Have pop-up shops within major department stores</a:t>
          </a:r>
        </a:p>
        <a:p>
          <a:pPr marL="171450" lvl="1" indent="-171450" algn="l" defTabSz="755650">
            <a:lnSpc>
              <a:spcPct val="90000"/>
            </a:lnSpc>
            <a:spcBef>
              <a:spcPct val="0"/>
            </a:spcBef>
            <a:spcAft>
              <a:spcPct val="15000"/>
            </a:spcAft>
            <a:buChar char="•"/>
          </a:pPr>
          <a:r>
            <a:rPr lang="en-US" sz="1700" kern="1200">
              <a:latin typeface="Georgia Pro"/>
            </a:rPr>
            <a:t>Offer special promotions</a:t>
          </a:r>
        </a:p>
        <a:p>
          <a:pPr marL="171450" lvl="1" indent="-171450" algn="l" defTabSz="755650">
            <a:lnSpc>
              <a:spcPct val="90000"/>
            </a:lnSpc>
            <a:spcBef>
              <a:spcPct val="0"/>
            </a:spcBef>
            <a:spcAft>
              <a:spcPct val="15000"/>
            </a:spcAft>
            <a:buChar char="•"/>
          </a:pPr>
          <a:r>
            <a:rPr lang="en-US" sz="1700" kern="1200">
              <a:latin typeface="Georgia Pro"/>
            </a:rPr>
            <a:t>Collaboration with Myers</a:t>
          </a:r>
        </a:p>
      </dsp:txBody>
      <dsp:txXfrm>
        <a:off x="5635800" y="2812872"/>
        <a:ext cx="4320000" cy="11051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53AF57-E44F-4F1B-88D1-F321EDD7239D}">
      <dsp:nvSpPr>
        <dsp:cNvPr id="0" name=""/>
        <dsp:cNvSpPr/>
      </dsp:nvSpPr>
      <dsp:spPr>
        <a:xfrm>
          <a:off x="842292" y="969345"/>
          <a:ext cx="669905" cy="71"/>
        </a:xfrm>
        <a:prstGeom prst="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BDE5688-3F99-4117-888A-BA70A764E05D}">
      <dsp:nvSpPr>
        <dsp:cNvPr id="0" name=""/>
        <dsp:cNvSpPr/>
      </dsp:nvSpPr>
      <dsp:spPr>
        <a:xfrm>
          <a:off x="1552392" y="913109"/>
          <a:ext cx="77039" cy="144699"/>
        </a:xfrm>
        <a:prstGeom prst="chevron">
          <a:avLst>
            <a:gd name="adj" fmla="val 90000"/>
          </a:avLst>
        </a:prstGeom>
        <a:solidFill>
          <a:schemeClr val="accent2">
            <a:tint val="40000"/>
            <a:alpha val="90000"/>
            <a:hueOff val="-109285"/>
            <a:satOff val="231"/>
            <a:lumOff val="24"/>
            <a:alphaOff val="0"/>
          </a:schemeClr>
        </a:solidFill>
        <a:ln w="15875" cap="flat" cmpd="sng" algn="ctr">
          <a:solidFill>
            <a:schemeClr val="accent2">
              <a:tint val="40000"/>
              <a:alpha val="90000"/>
              <a:hueOff val="-109285"/>
              <a:satOff val="231"/>
              <a:lumOff val="24"/>
              <a:alphaOff val="0"/>
            </a:schemeClr>
          </a:solidFill>
          <a:prstDash val="solid"/>
        </a:ln>
        <a:effectLst/>
      </dsp:spPr>
      <dsp:style>
        <a:lnRef idx="2">
          <a:scrgbClr r="0" g="0" b="0"/>
        </a:lnRef>
        <a:fillRef idx="1">
          <a:scrgbClr r="0" g="0" b="0"/>
        </a:fillRef>
        <a:effectRef idx="0">
          <a:scrgbClr r="0" g="0" b="0"/>
        </a:effectRef>
        <a:fontRef idx="minor"/>
      </dsp:style>
    </dsp:sp>
    <dsp:sp modelId="{B8D34382-363C-45D7-A686-54C1D771F2FB}">
      <dsp:nvSpPr>
        <dsp:cNvPr id="0" name=""/>
        <dsp:cNvSpPr/>
      </dsp:nvSpPr>
      <dsp:spPr>
        <a:xfrm>
          <a:off x="439411" y="650238"/>
          <a:ext cx="638286" cy="638286"/>
        </a:xfrm>
        <a:prstGeom prst="ellips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9" tIns="24769" rIns="24769" bIns="24769" numCol="1" spcCol="1270" anchor="ctr" anchorCtr="0">
          <a:noAutofit/>
        </a:bodyPr>
        <a:lstStyle/>
        <a:p>
          <a:pPr marL="0" lvl="0" indent="0" algn="ctr" defTabSz="1244600">
            <a:lnSpc>
              <a:spcPct val="90000"/>
            </a:lnSpc>
            <a:spcBef>
              <a:spcPct val="0"/>
            </a:spcBef>
            <a:spcAft>
              <a:spcPct val="35000"/>
            </a:spcAft>
            <a:buNone/>
          </a:pPr>
          <a:r>
            <a:rPr lang="en-US" sz="2800" kern="1200"/>
            <a:t>1</a:t>
          </a:r>
        </a:p>
      </dsp:txBody>
      <dsp:txXfrm>
        <a:off x="532886" y="743713"/>
        <a:ext cx="451336" cy="451336"/>
      </dsp:txXfrm>
    </dsp:sp>
    <dsp:sp modelId="{630FE751-3318-4EA3-9BF0-A89BCB503BE6}">
      <dsp:nvSpPr>
        <dsp:cNvPr id="0" name=""/>
        <dsp:cNvSpPr/>
      </dsp:nvSpPr>
      <dsp:spPr>
        <a:xfrm>
          <a:off x="4911" y="1454124"/>
          <a:ext cx="1507286" cy="1965600"/>
        </a:xfrm>
        <a:prstGeom prst="upArrowCallout">
          <a:avLst>
            <a:gd name="adj1" fmla="val 50000"/>
            <a:gd name="adj2" fmla="val 20000"/>
            <a:gd name="adj3" fmla="val 20000"/>
            <a:gd name="adj4" fmla="val 100000"/>
          </a:avLst>
        </a:prstGeom>
        <a:solidFill>
          <a:schemeClr val="accent2">
            <a:tint val="40000"/>
            <a:alpha val="90000"/>
            <a:hueOff val="-218569"/>
            <a:satOff val="461"/>
            <a:lumOff val="48"/>
            <a:alphaOff val="0"/>
          </a:schemeClr>
        </a:solidFill>
        <a:ln w="15875" cap="flat" cmpd="sng" algn="ctr">
          <a:solidFill>
            <a:schemeClr val="accent2">
              <a:tint val="40000"/>
              <a:alpha val="90000"/>
              <a:hueOff val="-218569"/>
              <a:satOff val="461"/>
              <a:lumOff val="4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896" tIns="165100" rIns="118896" bIns="165100" numCol="1" spcCol="1270" anchor="t" anchorCtr="0">
          <a:noAutofit/>
        </a:bodyPr>
        <a:lstStyle/>
        <a:p>
          <a:pPr marL="0" lvl="0" indent="0" algn="l" defTabSz="533400" rtl="0">
            <a:lnSpc>
              <a:spcPct val="90000"/>
            </a:lnSpc>
            <a:spcBef>
              <a:spcPct val="0"/>
            </a:spcBef>
            <a:spcAft>
              <a:spcPct val="35000"/>
            </a:spcAft>
            <a:buNone/>
          </a:pPr>
          <a:r>
            <a:rPr lang="en-US" sz="1200" kern="1200">
              <a:latin typeface="Georgia Pro"/>
              <a:cs typeface="Calibri"/>
            </a:rPr>
            <a:t>Conduct market research, find retail partners, and find target audience</a:t>
          </a:r>
        </a:p>
      </dsp:txBody>
      <dsp:txXfrm>
        <a:off x="4911" y="1755581"/>
        <a:ext cx="1507286" cy="1664143"/>
      </dsp:txXfrm>
    </dsp:sp>
    <dsp:sp modelId="{B59EAC79-4EDE-49B7-8AC8-2FDF6411FE6E}">
      <dsp:nvSpPr>
        <dsp:cNvPr id="0" name=""/>
        <dsp:cNvSpPr/>
      </dsp:nvSpPr>
      <dsp:spPr>
        <a:xfrm>
          <a:off x="1679674" y="969345"/>
          <a:ext cx="1507286" cy="72"/>
        </a:xfrm>
        <a:prstGeom prst="rect">
          <a:avLst/>
        </a:prstGeom>
        <a:solidFill>
          <a:schemeClr val="accent2">
            <a:tint val="40000"/>
            <a:alpha val="90000"/>
            <a:hueOff val="-327854"/>
            <a:satOff val="692"/>
            <a:lumOff val="71"/>
            <a:alphaOff val="0"/>
          </a:schemeClr>
        </a:solidFill>
        <a:ln w="15875" cap="flat" cmpd="sng" algn="ctr">
          <a:solidFill>
            <a:schemeClr val="accent2">
              <a:tint val="40000"/>
              <a:alpha val="90000"/>
              <a:hueOff val="-327854"/>
              <a:satOff val="692"/>
              <a:lumOff val="71"/>
              <a:alphaOff val="0"/>
            </a:schemeClr>
          </a:solidFill>
          <a:prstDash val="solid"/>
        </a:ln>
        <a:effectLst/>
      </dsp:spPr>
      <dsp:style>
        <a:lnRef idx="2">
          <a:scrgbClr r="0" g="0" b="0"/>
        </a:lnRef>
        <a:fillRef idx="1">
          <a:scrgbClr r="0" g="0" b="0"/>
        </a:fillRef>
        <a:effectRef idx="0">
          <a:scrgbClr r="0" g="0" b="0"/>
        </a:effectRef>
        <a:fontRef idx="minor"/>
      </dsp:style>
    </dsp:sp>
    <dsp:sp modelId="{774216B4-9A5C-471F-A2E9-FD7A28D098F0}">
      <dsp:nvSpPr>
        <dsp:cNvPr id="0" name=""/>
        <dsp:cNvSpPr/>
      </dsp:nvSpPr>
      <dsp:spPr>
        <a:xfrm>
          <a:off x="3227155" y="913109"/>
          <a:ext cx="77039" cy="144699"/>
        </a:xfrm>
        <a:prstGeom prst="chevron">
          <a:avLst>
            <a:gd name="adj" fmla="val 90000"/>
          </a:avLst>
        </a:prstGeom>
        <a:solidFill>
          <a:schemeClr val="accent2">
            <a:tint val="40000"/>
            <a:alpha val="90000"/>
            <a:hueOff val="-437139"/>
            <a:satOff val="923"/>
            <a:lumOff val="95"/>
            <a:alphaOff val="0"/>
          </a:schemeClr>
        </a:solidFill>
        <a:ln w="15875" cap="flat" cmpd="sng" algn="ctr">
          <a:solidFill>
            <a:schemeClr val="accent2">
              <a:tint val="40000"/>
              <a:alpha val="90000"/>
              <a:hueOff val="-437139"/>
              <a:satOff val="923"/>
              <a:lumOff val="95"/>
              <a:alphaOff val="0"/>
            </a:schemeClr>
          </a:solidFill>
          <a:prstDash val="solid"/>
        </a:ln>
        <a:effectLst/>
      </dsp:spPr>
      <dsp:style>
        <a:lnRef idx="2">
          <a:scrgbClr r="0" g="0" b="0"/>
        </a:lnRef>
        <a:fillRef idx="1">
          <a:scrgbClr r="0" g="0" b="0"/>
        </a:fillRef>
        <a:effectRef idx="0">
          <a:scrgbClr r="0" g="0" b="0"/>
        </a:effectRef>
        <a:fontRef idx="minor"/>
      </dsp:style>
    </dsp:sp>
    <dsp:sp modelId="{8897BA29-974C-48F9-A9CC-6928ED10C6AD}">
      <dsp:nvSpPr>
        <dsp:cNvPr id="0" name=""/>
        <dsp:cNvSpPr/>
      </dsp:nvSpPr>
      <dsp:spPr>
        <a:xfrm>
          <a:off x="2114174" y="650237"/>
          <a:ext cx="638286" cy="638286"/>
        </a:xfrm>
        <a:prstGeom prst="ellipse">
          <a:avLst/>
        </a:prstGeom>
        <a:solidFill>
          <a:schemeClr val="accent2">
            <a:hueOff val="-266365"/>
            <a:satOff val="-117"/>
            <a:lumOff val="314"/>
            <a:alphaOff val="0"/>
          </a:schemeClr>
        </a:solidFill>
        <a:ln w="15875" cap="flat" cmpd="sng" algn="ctr">
          <a:solidFill>
            <a:schemeClr val="accent2">
              <a:hueOff val="-266365"/>
              <a:satOff val="-117"/>
              <a:lumOff val="31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9" tIns="24769" rIns="24769" bIns="24769" numCol="1" spcCol="1270" anchor="ctr" anchorCtr="0">
          <a:noAutofit/>
        </a:bodyPr>
        <a:lstStyle/>
        <a:p>
          <a:pPr marL="0" lvl="0" indent="0" algn="ctr" defTabSz="1244600">
            <a:lnSpc>
              <a:spcPct val="90000"/>
            </a:lnSpc>
            <a:spcBef>
              <a:spcPct val="0"/>
            </a:spcBef>
            <a:spcAft>
              <a:spcPct val="35000"/>
            </a:spcAft>
            <a:buNone/>
          </a:pPr>
          <a:r>
            <a:rPr lang="en-US" sz="2800" kern="1200"/>
            <a:t>2</a:t>
          </a:r>
        </a:p>
      </dsp:txBody>
      <dsp:txXfrm>
        <a:off x="2207649" y="743712"/>
        <a:ext cx="451336" cy="451336"/>
      </dsp:txXfrm>
    </dsp:sp>
    <dsp:sp modelId="{DF92B727-B1CF-4AB6-B70A-AADF7A7B2B6C}">
      <dsp:nvSpPr>
        <dsp:cNvPr id="0" name=""/>
        <dsp:cNvSpPr/>
      </dsp:nvSpPr>
      <dsp:spPr>
        <a:xfrm>
          <a:off x="1679674" y="1454124"/>
          <a:ext cx="1507286" cy="1965600"/>
        </a:xfrm>
        <a:prstGeom prst="upArrowCallout">
          <a:avLst>
            <a:gd name="adj1" fmla="val 50000"/>
            <a:gd name="adj2" fmla="val 20000"/>
            <a:gd name="adj3" fmla="val 20000"/>
            <a:gd name="adj4" fmla="val 100000"/>
          </a:avLst>
        </a:prstGeom>
        <a:solidFill>
          <a:schemeClr val="accent2">
            <a:tint val="40000"/>
            <a:alpha val="90000"/>
            <a:hueOff val="-546424"/>
            <a:satOff val="1154"/>
            <a:lumOff val="119"/>
            <a:alphaOff val="0"/>
          </a:schemeClr>
        </a:solidFill>
        <a:ln w="15875" cap="flat" cmpd="sng" algn="ctr">
          <a:solidFill>
            <a:schemeClr val="accent2">
              <a:tint val="40000"/>
              <a:alpha val="90000"/>
              <a:hueOff val="-546424"/>
              <a:satOff val="1154"/>
              <a:lumOff val="11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896" tIns="165100" rIns="118896" bIns="165100" numCol="1" spcCol="1270" anchor="t" anchorCtr="0">
          <a:noAutofit/>
        </a:bodyPr>
        <a:lstStyle/>
        <a:p>
          <a:pPr marL="0" lvl="0" indent="0" algn="l" defTabSz="577850">
            <a:lnSpc>
              <a:spcPct val="90000"/>
            </a:lnSpc>
            <a:spcBef>
              <a:spcPct val="0"/>
            </a:spcBef>
            <a:spcAft>
              <a:spcPct val="35000"/>
            </a:spcAft>
            <a:buNone/>
          </a:pPr>
          <a:r>
            <a:rPr lang="en-US" sz="1300" kern="1200">
              <a:latin typeface="Georgia Pro"/>
              <a:cs typeface="Calibri"/>
            </a:rPr>
            <a:t>Construct a shop, begin advertisements and build excitement, recruit employees</a:t>
          </a:r>
        </a:p>
      </dsp:txBody>
      <dsp:txXfrm>
        <a:off x="1679674" y="1755581"/>
        <a:ext cx="1507286" cy="1664143"/>
      </dsp:txXfrm>
    </dsp:sp>
    <dsp:sp modelId="{E9FC6D05-4049-4CFD-8257-724FA5593EA6}">
      <dsp:nvSpPr>
        <dsp:cNvPr id="0" name=""/>
        <dsp:cNvSpPr/>
      </dsp:nvSpPr>
      <dsp:spPr>
        <a:xfrm>
          <a:off x="3354437" y="969345"/>
          <a:ext cx="1507286" cy="72"/>
        </a:xfrm>
        <a:prstGeom prst="rect">
          <a:avLst/>
        </a:prstGeom>
        <a:solidFill>
          <a:schemeClr val="accent2">
            <a:tint val="40000"/>
            <a:alpha val="90000"/>
            <a:hueOff val="-655708"/>
            <a:satOff val="1384"/>
            <a:lumOff val="143"/>
            <a:alphaOff val="0"/>
          </a:schemeClr>
        </a:solidFill>
        <a:ln w="15875" cap="flat" cmpd="sng" algn="ctr">
          <a:solidFill>
            <a:schemeClr val="accent2">
              <a:tint val="40000"/>
              <a:alpha val="90000"/>
              <a:hueOff val="-655708"/>
              <a:satOff val="1384"/>
              <a:lumOff val="143"/>
              <a:alphaOff val="0"/>
            </a:schemeClr>
          </a:solidFill>
          <a:prstDash val="solid"/>
        </a:ln>
        <a:effectLst/>
      </dsp:spPr>
      <dsp:style>
        <a:lnRef idx="2">
          <a:scrgbClr r="0" g="0" b="0"/>
        </a:lnRef>
        <a:fillRef idx="1">
          <a:scrgbClr r="0" g="0" b="0"/>
        </a:fillRef>
        <a:effectRef idx="0">
          <a:scrgbClr r="0" g="0" b="0"/>
        </a:effectRef>
        <a:fontRef idx="minor"/>
      </dsp:style>
    </dsp:sp>
    <dsp:sp modelId="{DD5F5237-DE73-4D04-B1AD-BE61057F2682}">
      <dsp:nvSpPr>
        <dsp:cNvPr id="0" name=""/>
        <dsp:cNvSpPr/>
      </dsp:nvSpPr>
      <dsp:spPr>
        <a:xfrm>
          <a:off x="4901918" y="913108"/>
          <a:ext cx="77039" cy="144699"/>
        </a:xfrm>
        <a:prstGeom prst="chevron">
          <a:avLst>
            <a:gd name="adj" fmla="val 90000"/>
          </a:avLst>
        </a:prstGeom>
        <a:solidFill>
          <a:schemeClr val="accent2">
            <a:tint val="40000"/>
            <a:alpha val="90000"/>
            <a:hueOff val="-764993"/>
            <a:satOff val="1615"/>
            <a:lumOff val="166"/>
            <a:alphaOff val="0"/>
          </a:schemeClr>
        </a:solidFill>
        <a:ln w="15875" cap="flat" cmpd="sng" algn="ctr">
          <a:solidFill>
            <a:schemeClr val="accent2">
              <a:tint val="40000"/>
              <a:alpha val="90000"/>
              <a:hueOff val="-764993"/>
              <a:satOff val="1615"/>
              <a:lumOff val="166"/>
              <a:alphaOff val="0"/>
            </a:schemeClr>
          </a:solidFill>
          <a:prstDash val="solid"/>
        </a:ln>
        <a:effectLst/>
      </dsp:spPr>
      <dsp:style>
        <a:lnRef idx="2">
          <a:scrgbClr r="0" g="0" b="0"/>
        </a:lnRef>
        <a:fillRef idx="1">
          <a:scrgbClr r="0" g="0" b="0"/>
        </a:fillRef>
        <a:effectRef idx="0">
          <a:scrgbClr r="0" g="0" b="0"/>
        </a:effectRef>
        <a:fontRef idx="minor"/>
      </dsp:style>
    </dsp:sp>
    <dsp:sp modelId="{EF09F466-6DDC-48CC-B310-F683AA0D6377}">
      <dsp:nvSpPr>
        <dsp:cNvPr id="0" name=""/>
        <dsp:cNvSpPr/>
      </dsp:nvSpPr>
      <dsp:spPr>
        <a:xfrm>
          <a:off x="3788937" y="650237"/>
          <a:ext cx="638286" cy="638286"/>
        </a:xfrm>
        <a:prstGeom prst="ellipse">
          <a:avLst/>
        </a:prstGeom>
        <a:solidFill>
          <a:schemeClr val="accent2">
            <a:hueOff val="-532730"/>
            <a:satOff val="-234"/>
            <a:lumOff val="628"/>
            <a:alphaOff val="0"/>
          </a:schemeClr>
        </a:solidFill>
        <a:ln w="15875" cap="flat" cmpd="sng" algn="ctr">
          <a:solidFill>
            <a:schemeClr val="accent2">
              <a:hueOff val="-532730"/>
              <a:satOff val="-234"/>
              <a:lumOff val="62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9" tIns="24769" rIns="24769" bIns="24769" numCol="1" spcCol="1270" anchor="ctr" anchorCtr="0">
          <a:noAutofit/>
        </a:bodyPr>
        <a:lstStyle/>
        <a:p>
          <a:pPr marL="0" lvl="0" indent="0" algn="ctr" defTabSz="1244600">
            <a:lnSpc>
              <a:spcPct val="90000"/>
            </a:lnSpc>
            <a:spcBef>
              <a:spcPct val="0"/>
            </a:spcBef>
            <a:spcAft>
              <a:spcPct val="35000"/>
            </a:spcAft>
            <a:buNone/>
          </a:pPr>
          <a:r>
            <a:rPr lang="en-US" sz="2800" kern="1200"/>
            <a:t>3</a:t>
          </a:r>
        </a:p>
      </dsp:txBody>
      <dsp:txXfrm>
        <a:off x="3882412" y="743712"/>
        <a:ext cx="451336" cy="451336"/>
      </dsp:txXfrm>
    </dsp:sp>
    <dsp:sp modelId="{ADDCB6A0-D935-4B11-B5C4-BF6B401AD91E}">
      <dsp:nvSpPr>
        <dsp:cNvPr id="0" name=""/>
        <dsp:cNvSpPr/>
      </dsp:nvSpPr>
      <dsp:spPr>
        <a:xfrm>
          <a:off x="3354437" y="1454124"/>
          <a:ext cx="1507286" cy="1965600"/>
        </a:xfrm>
        <a:prstGeom prst="upArrowCallout">
          <a:avLst>
            <a:gd name="adj1" fmla="val 50000"/>
            <a:gd name="adj2" fmla="val 20000"/>
            <a:gd name="adj3" fmla="val 20000"/>
            <a:gd name="adj4" fmla="val 100000"/>
          </a:avLst>
        </a:prstGeom>
        <a:solidFill>
          <a:schemeClr val="accent2">
            <a:tint val="40000"/>
            <a:alpha val="90000"/>
            <a:hueOff val="-874278"/>
            <a:satOff val="1846"/>
            <a:lumOff val="190"/>
            <a:alphaOff val="0"/>
          </a:schemeClr>
        </a:solidFill>
        <a:ln w="15875" cap="flat" cmpd="sng" algn="ctr">
          <a:solidFill>
            <a:schemeClr val="accent2">
              <a:tint val="40000"/>
              <a:alpha val="90000"/>
              <a:hueOff val="-874278"/>
              <a:satOff val="1846"/>
              <a:lumOff val="19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896" tIns="165100" rIns="118896" bIns="165100" numCol="1" spcCol="1270" anchor="t" anchorCtr="0">
          <a:noAutofit/>
        </a:bodyPr>
        <a:lstStyle/>
        <a:p>
          <a:pPr marL="0" lvl="0" indent="0" algn="l" defTabSz="577850">
            <a:lnSpc>
              <a:spcPct val="90000"/>
            </a:lnSpc>
            <a:spcBef>
              <a:spcPct val="0"/>
            </a:spcBef>
            <a:spcAft>
              <a:spcPct val="35000"/>
            </a:spcAft>
            <a:buNone/>
          </a:pPr>
          <a:r>
            <a:rPr lang="en-US" sz="1300" kern="1200">
              <a:latin typeface="Georgia Pro"/>
              <a:cs typeface="Calibri"/>
            </a:rPr>
            <a:t>Launch in 2026 for Rugby World Cup</a:t>
          </a:r>
        </a:p>
      </dsp:txBody>
      <dsp:txXfrm>
        <a:off x="3354437" y="1755581"/>
        <a:ext cx="1507286" cy="1664143"/>
      </dsp:txXfrm>
    </dsp:sp>
    <dsp:sp modelId="{0EA358EF-B8D7-421F-91EE-602AE45C3D30}">
      <dsp:nvSpPr>
        <dsp:cNvPr id="0" name=""/>
        <dsp:cNvSpPr/>
      </dsp:nvSpPr>
      <dsp:spPr>
        <a:xfrm>
          <a:off x="5029199" y="969345"/>
          <a:ext cx="1507286" cy="72"/>
        </a:xfrm>
        <a:prstGeom prst="rect">
          <a:avLst/>
        </a:prstGeom>
        <a:solidFill>
          <a:schemeClr val="accent2">
            <a:tint val="40000"/>
            <a:alpha val="90000"/>
            <a:hueOff val="-983563"/>
            <a:satOff val="2076"/>
            <a:lumOff val="214"/>
            <a:alphaOff val="0"/>
          </a:schemeClr>
        </a:solidFill>
        <a:ln w="15875" cap="flat" cmpd="sng" algn="ctr">
          <a:solidFill>
            <a:schemeClr val="accent2">
              <a:tint val="40000"/>
              <a:alpha val="90000"/>
              <a:hueOff val="-983563"/>
              <a:satOff val="2076"/>
              <a:lumOff val="214"/>
              <a:alphaOff val="0"/>
            </a:schemeClr>
          </a:solidFill>
          <a:prstDash val="solid"/>
        </a:ln>
        <a:effectLst/>
      </dsp:spPr>
      <dsp:style>
        <a:lnRef idx="2">
          <a:scrgbClr r="0" g="0" b="0"/>
        </a:lnRef>
        <a:fillRef idx="1">
          <a:scrgbClr r="0" g="0" b="0"/>
        </a:fillRef>
        <a:effectRef idx="0">
          <a:scrgbClr r="0" g="0" b="0"/>
        </a:effectRef>
        <a:fontRef idx="minor"/>
      </dsp:style>
    </dsp:sp>
    <dsp:sp modelId="{CF9F2ACD-7D7F-49FB-8F3A-BF85F78DA322}">
      <dsp:nvSpPr>
        <dsp:cNvPr id="0" name=""/>
        <dsp:cNvSpPr/>
      </dsp:nvSpPr>
      <dsp:spPr>
        <a:xfrm>
          <a:off x="6576680" y="913108"/>
          <a:ext cx="77039" cy="144699"/>
        </a:xfrm>
        <a:prstGeom prst="chevron">
          <a:avLst>
            <a:gd name="adj" fmla="val 90000"/>
          </a:avLst>
        </a:prstGeom>
        <a:solidFill>
          <a:schemeClr val="accent2">
            <a:tint val="40000"/>
            <a:alpha val="90000"/>
            <a:hueOff val="-1092847"/>
            <a:satOff val="2307"/>
            <a:lumOff val="238"/>
            <a:alphaOff val="0"/>
          </a:schemeClr>
        </a:solidFill>
        <a:ln w="15875" cap="flat" cmpd="sng" algn="ctr">
          <a:solidFill>
            <a:schemeClr val="accent2">
              <a:tint val="40000"/>
              <a:alpha val="90000"/>
              <a:hueOff val="-1092847"/>
              <a:satOff val="2307"/>
              <a:lumOff val="238"/>
              <a:alphaOff val="0"/>
            </a:schemeClr>
          </a:solidFill>
          <a:prstDash val="solid"/>
        </a:ln>
        <a:effectLst/>
      </dsp:spPr>
      <dsp:style>
        <a:lnRef idx="2">
          <a:scrgbClr r="0" g="0" b="0"/>
        </a:lnRef>
        <a:fillRef idx="1">
          <a:scrgbClr r="0" g="0" b="0"/>
        </a:fillRef>
        <a:effectRef idx="0">
          <a:scrgbClr r="0" g="0" b="0"/>
        </a:effectRef>
        <a:fontRef idx="minor"/>
      </dsp:style>
    </dsp:sp>
    <dsp:sp modelId="{859F5F98-85B1-4627-836C-1746C3792ABA}">
      <dsp:nvSpPr>
        <dsp:cNvPr id="0" name=""/>
        <dsp:cNvSpPr/>
      </dsp:nvSpPr>
      <dsp:spPr>
        <a:xfrm>
          <a:off x="5463700" y="650237"/>
          <a:ext cx="638286" cy="638286"/>
        </a:xfrm>
        <a:prstGeom prst="ellipse">
          <a:avLst/>
        </a:prstGeom>
        <a:solidFill>
          <a:schemeClr val="accent2">
            <a:hueOff val="-799094"/>
            <a:satOff val="-352"/>
            <a:lumOff val="941"/>
            <a:alphaOff val="0"/>
          </a:schemeClr>
        </a:solidFill>
        <a:ln w="15875" cap="flat" cmpd="sng" algn="ctr">
          <a:solidFill>
            <a:schemeClr val="accent2">
              <a:hueOff val="-799094"/>
              <a:satOff val="-352"/>
              <a:lumOff val="94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9" tIns="24769" rIns="24769" bIns="24769" numCol="1" spcCol="1270" anchor="ctr" anchorCtr="0">
          <a:noAutofit/>
        </a:bodyPr>
        <a:lstStyle/>
        <a:p>
          <a:pPr marL="0" lvl="0" indent="0" algn="ctr" defTabSz="1244600">
            <a:lnSpc>
              <a:spcPct val="90000"/>
            </a:lnSpc>
            <a:spcBef>
              <a:spcPct val="0"/>
            </a:spcBef>
            <a:spcAft>
              <a:spcPct val="35000"/>
            </a:spcAft>
            <a:buNone/>
          </a:pPr>
          <a:r>
            <a:rPr lang="en-US" sz="2800" kern="1200"/>
            <a:t>4</a:t>
          </a:r>
        </a:p>
      </dsp:txBody>
      <dsp:txXfrm>
        <a:off x="5557175" y="743712"/>
        <a:ext cx="451336" cy="451336"/>
      </dsp:txXfrm>
    </dsp:sp>
    <dsp:sp modelId="{F2B923D6-EA80-43B3-9B52-C13BB7328BD4}">
      <dsp:nvSpPr>
        <dsp:cNvPr id="0" name=""/>
        <dsp:cNvSpPr/>
      </dsp:nvSpPr>
      <dsp:spPr>
        <a:xfrm>
          <a:off x="5029199" y="1454124"/>
          <a:ext cx="1507286" cy="1965600"/>
        </a:xfrm>
        <a:prstGeom prst="upArrowCallout">
          <a:avLst>
            <a:gd name="adj1" fmla="val 50000"/>
            <a:gd name="adj2" fmla="val 20000"/>
            <a:gd name="adj3" fmla="val 20000"/>
            <a:gd name="adj4" fmla="val 100000"/>
          </a:avLst>
        </a:prstGeom>
        <a:solidFill>
          <a:schemeClr val="accent2">
            <a:tint val="40000"/>
            <a:alpha val="90000"/>
            <a:hueOff val="-1202132"/>
            <a:satOff val="2538"/>
            <a:lumOff val="261"/>
            <a:alphaOff val="0"/>
          </a:schemeClr>
        </a:solidFill>
        <a:ln w="15875" cap="flat" cmpd="sng" algn="ctr">
          <a:solidFill>
            <a:schemeClr val="accent2">
              <a:tint val="40000"/>
              <a:alpha val="90000"/>
              <a:hueOff val="-1202132"/>
              <a:satOff val="2538"/>
              <a:lumOff val="26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896" tIns="165100" rIns="118896" bIns="165100" numCol="1" spcCol="1270" anchor="t" anchorCtr="0">
          <a:noAutofit/>
        </a:bodyPr>
        <a:lstStyle/>
        <a:p>
          <a:pPr marL="0" lvl="0" indent="0" algn="l" defTabSz="577850">
            <a:lnSpc>
              <a:spcPct val="90000"/>
            </a:lnSpc>
            <a:spcBef>
              <a:spcPct val="0"/>
            </a:spcBef>
            <a:spcAft>
              <a:spcPct val="35000"/>
            </a:spcAft>
            <a:buNone/>
          </a:pPr>
          <a:r>
            <a:rPr lang="en-US" sz="1300" kern="1200">
              <a:latin typeface="Georgia Pro"/>
              <a:cs typeface="Calibri"/>
            </a:rPr>
            <a:t>Give ourselves two years to break even, and begin the return on our investment</a:t>
          </a:r>
        </a:p>
      </dsp:txBody>
      <dsp:txXfrm>
        <a:off x="5029199" y="1755581"/>
        <a:ext cx="1507286" cy="1664143"/>
      </dsp:txXfrm>
    </dsp:sp>
    <dsp:sp modelId="{10CCF0A4-1070-4AB5-BA2C-0E3265C7C13D}">
      <dsp:nvSpPr>
        <dsp:cNvPr id="0" name=""/>
        <dsp:cNvSpPr/>
      </dsp:nvSpPr>
      <dsp:spPr>
        <a:xfrm>
          <a:off x="6703962" y="969345"/>
          <a:ext cx="1507286" cy="72"/>
        </a:xfrm>
        <a:prstGeom prst="rect">
          <a:avLst/>
        </a:prstGeom>
        <a:solidFill>
          <a:schemeClr val="accent2">
            <a:tint val="40000"/>
            <a:alpha val="90000"/>
            <a:hueOff val="-1311417"/>
            <a:satOff val="2768"/>
            <a:lumOff val="285"/>
            <a:alphaOff val="0"/>
          </a:schemeClr>
        </a:solidFill>
        <a:ln w="15875" cap="flat" cmpd="sng" algn="ctr">
          <a:solidFill>
            <a:schemeClr val="accent2">
              <a:tint val="40000"/>
              <a:alpha val="90000"/>
              <a:hueOff val="-1311417"/>
              <a:satOff val="2768"/>
              <a:lumOff val="285"/>
              <a:alphaOff val="0"/>
            </a:schemeClr>
          </a:solidFill>
          <a:prstDash val="solid"/>
        </a:ln>
        <a:effectLst/>
      </dsp:spPr>
      <dsp:style>
        <a:lnRef idx="2">
          <a:scrgbClr r="0" g="0" b="0"/>
        </a:lnRef>
        <a:fillRef idx="1">
          <a:scrgbClr r="0" g="0" b="0"/>
        </a:fillRef>
        <a:effectRef idx="0">
          <a:scrgbClr r="0" g="0" b="0"/>
        </a:effectRef>
        <a:fontRef idx="minor"/>
      </dsp:style>
    </dsp:sp>
    <dsp:sp modelId="{ED32B0BC-D793-4BB3-AF06-CE10D2008943}">
      <dsp:nvSpPr>
        <dsp:cNvPr id="0" name=""/>
        <dsp:cNvSpPr/>
      </dsp:nvSpPr>
      <dsp:spPr>
        <a:xfrm>
          <a:off x="8251443" y="913108"/>
          <a:ext cx="77039" cy="144699"/>
        </a:xfrm>
        <a:prstGeom prst="chevron">
          <a:avLst>
            <a:gd name="adj" fmla="val 90000"/>
          </a:avLst>
        </a:prstGeom>
        <a:solidFill>
          <a:schemeClr val="accent2">
            <a:tint val="40000"/>
            <a:alpha val="90000"/>
            <a:hueOff val="-1420701"/>
            <a:satOff val="2999"/>
            <a:lumOff val="309"/>
            <a:alphaOff val="0"/>
          </a:schemeClr>
        </a:solidFill>
        <a:ln w="15875" cap="flat" cmpd="sng" algn="ctr">
          <a:solidFill>
            <a:schemeClr val="accent2">
              <a:tint val="40000"/>
              <a:alpha val="90000"/>
              <a:hueOff val="-1420701"/>
              <a:satOff val="2999"/>
              <a:lumOff val="309"/>
              <a:alphaOff val="0"/>
            </a:schemeClr>
          </a:solidFill>
          <a:prstDash val="solid"/>
        </a:ln>
        <a:effectLst/>
      </dsp:spPr>
      <dsp:style>
        <a:lnRef idx="2">
          <a:scrgbClr r="0" g="0" b="0"/>
        </a:lnRef>
        <a:fillRef idx="1">
          <a:scrgbClr r="0" g="0" b="0"/>
        </a:fillRef>
        <a:effectRef idx="0">
          <a:scrgbClr r="0" g="0" b="0"/>
        </a:effectRef>
        <a:fontRef idx="minor"/>
      </dsp:style>
    </dsp:sp>
    <dsp:sp modelId="{213D4BBA-4EF5-456A-90CD-43EF9E90B8E1}">
      <dsp:nvSpPr>
        <dsp:cNvPr id="0" name=""/>
        <dsp:cNvSpPr/>
      </dsp:nvSpPr>
      <dsp:spPr>
        <a:xfrm>
          <a:off x="7138463" y="650237"/>
          <a:ext cx="638286" cy="638286"/>
        </a:xfrm>
        <a:prstGeom prst="ellipse">
          <a:avLst/>
        </a:prstGeom>
        <a:solidFill>
          <a:schemeClr val="accent2">
            <a:hueOff val="-1065459"/>
            <a:satOff val="-469"/>
            <a:lumOff val="1255"/>
            <a:alphaOff val="0"/>
          </a:schemeClr>
        </a:solidFill>
        <a:ln w="15875" cap="flat" cmpd="sng" algn="ctr">
          <a:solidFill>
            <a:schemeClr val="accent2">
              <a:hueOff val="-1065459"/>
              <a:satOff val="-469"/>
              <a:lumOff val="125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9" tIns="24769" rIns="24769" bIns="24769" numCol="1" spcCol="1270" anchor="ctr" anchorCtr="0">
          <a:noAutofit/>
        </a:bodyPr>
        <a:lstStyle/>
        <a:p>
          <a:pPr marL="0" lvl="0" indent="0" algn="ctr" defTabSz="1244600">
            <a:lnSpc>
              <a:spcPct val="90000"/>
            </a:lnSpc>
            <a:spcBef>
              <a:spcPct val="0"/>
            </a:spcBef>
            <a:spcAft>
              <a:spcPct val="35000"/>
            </a:spcAft>
            <a:buNone/>
          </a:pPr>
          <a:r>
            <a:rPr lang="en-US" sz="2800" kern="1200"/>
            <a:t>5</a:t>
          </a:r>
        </a:p>
      </dsp:txBody>
      <dsp:txXfrm>
        <a:off x="7231938" y="743712"/>
        <a:ext cx="451336" cy="451336"/>
      </dsp:txXfrm>
    </dsp:sp>
    <dsp:sp modelId="{7398461E-83C1-4218-83D6-BB153D8A56E3}">
      <dsp:nvSpPr>
        <dsp:cNvPr id="0" name=""/>
        <dsp:cNvSpPr/>
      </dsp:nvSpPr>
      <dsp:spPr>
        <a:xfrm>
          <a:off x="6703962" y="1454124"/>
          <a:ext cx="1507286" cy="1965600"/>
        </a:xfrm>
        <a:prstGeom prst="upArrowCallout">
          <a:avLst>
            <a:gd name="adj1" fmla="val 50000"/>
            <a:gd name="adj2" fmla="val 20000"/>
            <a:gd name="adj3" fmla="val 20000"/>
            <a:gd name="adj4" fmla="val 100000"/>
          </a:avLst>
        </a:prstGeom>
        <a:solidFill>
          <a:schemeClr val="accent2">
            <a:tint val="40000"/>
            <a:alpha val="90000"/>
            <a:hueOff val="-1529986"/>
            <a:satOff val="3230"/>
            <a:lumOff val="333"/>
            <a:alphaOff val="0"/>
          </a:schemeClr>
        </a:solidFill>
        <a:ln w="15875" cap="flat" cmpd="sng" algn="ctr">
          <a:solidFill>
            <a:schemeClr val="accent2">
              <a:tint val="40000"/>
              <a:alpha val="90000"/>
              <a:hueOff val="-1529986"/>
              <a:satOff val="3230"/>
              <a:lumOff val="33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896" tIns="165100" rIns="118896" bIns="165100" numCol="1" spcCol="1270" anchor="t" anchorCtr="0">
          <a:noAutofit/>
        </a:bodyPr>
        <a:lstStyle/>
        <a:p>
          <a:pPr marL="0" lvl="0" indent="0" algn="l" defTabSz="577850">
            <a:lnSpc>
              <a:spcPct val="90000"/>
            </a:lnSpc>
            <a:spcBef>
              <a:spcPct val="0"/>
            </a:spcBef>
            <a:spcAft>
              <a:spcPct val="35000"/>
            </a:spcAft>
            <a:buNone/>
          </a:pPr>
          <a:r>
            <a:rPr lang="en-US" sz="1300" kern="1200">
              <a:latin typeface="Georgia Pro"/>
              <a:cs typeface="Calibri"/>
            </a:rPr>
            <a:t>Strengthen relationships with partners, analyze growth and partnerships</a:t>
          </a:r>
        </a:p>
      </dsp:txBody>
      <dsp:txXfrm>
        <a:off x="6703962" y="1755581"/>
        <a:ext cx="1507286" cy="1664143"/>
      </dsp:txXfrm>
    </dsp:sp>
    <dsp:sp modelId="{D49CBC30-5EEF-48E2-95C0-A2E99A00930C}">
      <dsp:nvSpPr>
        <dsp:cNvPr id="0" name=""/>
        <dsp:cNvSpPr/>
      </dsp:nvSpPr>
      <dsp:spPr>
        <a:xfrm>
          <a:off x="8378725" y="969344"/>
          <a:ext cx="753643" cy="72"/>
        </a:xfrm>
        <a:prstGeom prst="rect">
          <a:avLst/>
        </a:prstGeom>
        <a:solidFill>
          <a:schemeClr val="accent2">
            <a:tint val="40000"/>
            <a:alpha val="90000"/>
            <a:hueOff val="-1639271"/>
            <a:satOff val="3461"/>
            <a:lumOff val="356"/>
            <a:alphaOff val="0"/>
          </a:schemeClr>
        </a:solidFill>
        <a:ln w="15875" cap="flat" cmpd="sng" algn="ctr">
          <a:solidFill>
            <a:schemeClr val="accent2">
              <a:tint val="40000"/>
              <a:alpha val="90000"/>
              <a:hueOff val="-1639271"/>
              <a:satOff val="3461"/>
              <a:lumOff val="356"/>
              <a:alphaOff val="0"/>
            </a:schemeClr>
          </a:solidFill>
          <a:prstDash val="solid"/>
        </a:ln>
        <a:effectLst/>
      </dsp:spPr>
      <dsp:style>
        <a:lnRef idx="2">
          <a:scrgbClr r="0" g="0" b="0"/>
        </a:lnRef>
        <a:fillRef idx="1">
          <a:scrgbClr r="0" g="0" b="0"/>
        </a:fillRef>
        <a:effectRef idx="0">
          <a:scrgbClr r="0" g="0" b="0"/>
        </a:effectRef>
        <a:fontRef idx="minor"/>
      </dsp:style>
    </dsp:sp>
    <dsp:sp modelId="{9056EF27-D759-440E-8B6D-ADCDF6BF465B}">
      <dsp:nvSpPr>
        <dsp:cNvPr id="0" name=""/>
        <dsp:cNvSpPr/>
      </dsp:nvSpPr>
      <dsp:spPr>
        <a:xfrm>
          <a:off x="8813225" y="650237"/>
          <a:ext cx="638286" cy="638286"/>
        </a:xfrm>
        <a:prstGeom prst="ellipse">
          <a:avLst/>
        </a:prstGeom>
        <a:solidFill>
          <a:schemeClr val="accent2">
            <a:hueOff val="-1331824"/>
            <a:satOff val="-586"/>
            <a:lumOff val="1569"/>
            <a:alphaOff val="0"/>
          </a:schemeClr>
        </a:solidFill>
        <a:ln w="15875" cap="flat" cmpd="sng" algn="ctr">
          <a:solidFill>
            <a:schemeClr val="accent2">
              <a:hueOff val="-1331824"/>
              <a:satOff val="-586"/>
              <a:lumOff val="156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9" tIns="24769" rIns="24769" bIns="24769" numCol="1" spcCol="1270" anchor="ctr" anchorCtr="0">
          <a:noAutofit/>
        </a:bodyPr>
        <a:lstStyle/>
        <a:p>
          <a:pPr marL="0" lvl="0" indent="0" algn="ctr" defTabSz="1244600">
            <a:lnSpc>
              <a:spcPct val="90000"/>
            </a:lnSpc>
            <a:spcBef>
              <a:spcPct val="0"/>
            </a:spcBef>
            <a:spcAft>
              <a:spcPct val="35000"/>
            </a:spcAft>
            <a:buNone/>
          </a:pPr>
          <a:r>
            <a:rPr lang="en-US" sz="2800" kern="1200"/>
            <a:t>6</a:t>
          </a:r>
        </a:p>
      </dsp:txBody>
      <dsp:txXfrm>
        <a:off x="8906700" y="743712"/>
        <a:ext cx="451336" cy="451336"/>
      </dsp:txXfrm>
    </dsp:sp>
    <dsp:sp modelId="{D296AEBC-B8BF-4674-BFB0-D4CD50224593}">
      <dsp:nvSpPr>
        <dsp:cNvPr id="0" name=""/>
        <dsp:cNvSpPr/>
      </dsp:nvSpPr>
      <dsp:spPr>
        <a:xfrm>
          <a:off x="8378725" y="1454124"/>
          <a:ext cx="1507286" cy="1965600"/>
        </a:xfrm>
        <a:prstGeom prst="upArrowCallout">
          <a:avLst>
            <a:gd name="adj1" fmla="val 50000"/>
            <a:gd name="adj2" fmla="val 20000"/>
            <a:gd name="adj3" fmla="val 20000"/>
            <a:gd name="adj4" fmla="val 100000"/>
          </a:avLst>
        </a:prstGeom>
        <a:solidFill>
          <a:schemeClr val="accent2">
            <a:tint val="40000"/>
            <a:alpha val="90000"/>
            <a:hueOff val="-1857840"/>
            <a:satOff val="3922"/>
            <a:lumOff val="404"/>
            <a:alphaOff val="0"/>
          </a:schemeClr>
        </a:solidFill>
        <a:ln w="15875" cap="flat" cmpd="sng" algn="ctr">
          <a:solidFill>
            <a:schemeClr val="accent2">
              <a:tint val="40000"/>
              <a:alpha val="90000"/>
              <a:hueOff val="-1857840"/>
              <a:satOff val="3922"/>
              <a:lumOff val="40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896" tIns="165100" rIns="118896" bIns="165100" numCol="1" spcCol="1270" anchor="t" anchorCtr="0">
          <a:noAutofit/>
        </a:bodyPr>
        <a:lstStyle/>
        <a:p>
          <a:pPr marL="0" lvl="0" indent="0" algn="l" defTabSz="577850">
            <a:lnSpc>
              <a:spcPct val="90000"/>
            </a:lnSpc>
            <a:spcBef>
              <a:spcPct val="0"/>
            </a:spcBef>
            <a:spcAft>
              <a:spcPct val="35000"/>
            </a:spcAft>
            <a:buNone/>
          </a:pPr>
          <a:r>
            <a:rPr lang="en-US" sz="1300" kern="1200">
              <a:latin typeface="Georgia Pro"/>
              <a:cs typeface="Calibri"/>
            </a:rPr>
            <a:t>Employ a culture of constantly striving for better to build our profit</a:t>
          </a:r>
        </a:p>
      </dsp:txBody>
      <dsp:txXfrm>
        <a:off x="8378725" y="1755581"/>
        <a:ext cx="1507286" cy="1664143"/>
      </dsp:txXfrm>
    </dsp:sp>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524576-7F9C-4109-B12E-6292C8FF727A}" type="datetimeFigureOut">
              <a:t>2024/01/06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85DBEF-08AC-4B54-A6E0-8578CA0DAF8D}" type="slidenum">
              <a:t>‹#›</a:t>
            </a:fld>
            <a:endParaRPr lang="en-US"/>
          </a:p>
        </p:txBody>
      </p:sp>
    </p:spTree>
    <p:extLst>
      <p:ext uri="{BB962C8B-B14F-4D97-AF65-F5344CB8AC3E}">
        <p14:creationId xmlns:p14="http://schemas.microsoft.com/office/powerpoint/2010/main" val="776044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746DE6-3336-457D-A091-FA20AC1C536E}" type="slidenum">
              <a:rPr lang="en-US" smtClean="0"/>
              <a:t>4</a:t>
            </a:fld>
            <a:endParaRPr lang="en-US"/>
          </a:p>
        </p:txBody>
      </p:sp>
    </p:spTree>
    <p:extLst>
      <p:ext uri="{BB962C8B-B14F-4D97-AF65-F5344CB8AC3E}">
        <p14:creationId xmlns:p14="http://schemas.microsoft.com/office/powerpoint/2010/main" val="1164688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400" b="0" i="0" u="none" strike="noStrike" err="1">
                <a:solidFill>
                  <a:srgbClr val="000000"/>
                </a:solidFill>
                <a:effectLst/>
                <a:latin typeface="+mn-lt"/>
              </a:rPr>
              <a:t>Filson</a:t>
            </a:r>
            <a:r>
              <a:rPr lang="en-US" altLang="zh-CN" sz="2400" b="0" i="0" u="none" strike="noStrike">
                <a:solidFill>
                  <a:srgbClr val="000000"/>
                </a:solidFill>
                <a:effectLst/>
                <a:latin typeface="+mn-lt"/>
              </a:rPr>
              <a:t> is committed to protecting wildlife through various conservation projects, with a spotlight on sustainable resource management in the US.</a:t>
            </a:r>
          </a:p>
          <a:p>
            <a:endParaRPr lang="en-US" altLang="zh-CN" sz="2400" b="0" i="0" u="none" strike="noStrike">
              <a:solidFill>
                <a:srgbClr val="000000"/>
              </a:solidFill>
              <a:effectLst/>
              <a:latin typeface="+mn-lt"/>
            </a:endParaRPr>
          </a:p>
          <a:p>
            <a:r>
              <a:rPr lang="en-US" altLang="zh-CN" sz="2400" b="0" i="0" u="none" strike="noStrike" err="1">
                <a:solidFill>
                  <a:srgbClr val="000000"/>
                </a:solidFill>
                <a:effectLst/>
                <a:latin typeface="+mn-lt"/>
              </a:rPr>
              <a:t>Folson</a:t>
            </a:r>
            <a:r>
              <a:rPr lang="en-US" altLang="zh-CN" sz="2400" b="0" i="0" u="none" strike="noStrike">
                <a:solidFill>
                  <a:srgbClr val="000000"/>
                </a:solidFill>
                <a:effectLst/>
                <a:latin typeface="+mn-lt"/>
              </a:rPr>
              <a:t> also support key conservation organizations like the National Forest Foundation, Ducks Unlimited, the Conservation Alliance, and more. </a:t>
            </a:r>
          </a:p>
          <a:p>
            <a:endParaRPr lang="en-US" altLang="zh-CN" sz="2400" b="0" i="0" u="none" strike="noStrike">
              <a:solidFill>
                <a:srgbClr val="000000"/>
              </a:solidFill>
              <a:effectLst/>
              <a:latin typeface="+mn-lt"/>
            </a:endParaRPr>
          </a:p>
          <a:p>
            <a:r>
              <a:rPr lang="en-US" altLang="zh-CN" sz="2400" b="0" i="0" u="none" strike="noStrike">
                <a:solidFill>
                  <a:srgbClr val="000000"/>
                </a:solidFill>
                <a:effectLst/>
                <a:latin typeface="+mn-lt"/>
              </a:rPr>
              <a:t>Collaborating with these groups to enhance Filson’s collective impact on preserving and safeguarding nature. </a:t>
            </a:r>
          </a:p>
          <a:p>
            <a:endParaRPr lang="en-US" altLang="zh-CN" sz="2400" b="0" i="0" u="none" strike="noStrike">
              <a:solidFill>
                <a:srgbClr val="000000"/>
              </a:solidFill>
              <a:effectLst/>
              <a:latin typeface="+mn-lt"/>
            </a:endParaRPr>
          </a:p>
          <a:p>
            <a:r>
              <a:rPr lang="en-US" altLang="zh-CN" sz="2400" b="0" i="0" u="none" strike="noStrike" err="1">
                <a:solidFill>
                  <a:srgbClr val="000000"/>
                </a:solidFill>
                <a:effectLst/>
                <a:latin typeface="+mn-lt"/>
              </a:rPr>
              <a:t>Filson's</a:t>
            </a:r>
            <a:r>
              <a:rPr lang="en-US" altLang="zh-CN" sz="2400" b="0" i="0" u="none" strike="noStrike">
                <a:solidFill>
                  <a:srgbClr val="000000"/>
                </a:solidFill>
                <a:effectLst/>
                <a:latin typeface="+mn-lt"/>
              </a:rPr>
              <a:t> commitment is also evident in long-lasting manufacturing practices. We prioritize durability and sustainability by repairing products and incorporating recycled materials into some of </a:t>
            </a:r>
            <a:r>
              <a:rPr lang="en-US" altLang="zh-CN" sz="2400" b="0" i="0" u="none" strike="noStrike" err="1">
                <a:solidFill>
                  <a:srgbClr val="000000"/>
                </a:solidFill>
                <a:effectLst/>
                <a:latin typeface="+mn-lt"/>
              </a:rPr>
              <a:t>filson’s</a:t>
            </a:r>
            <a:r>
              <a:rPr lang="en-US" altLang="zh-CN" sz="2400" b="0" i="0" u="none" strike="noStrike">
                <a:solidFill>
                  <a:srgbClr val="000000"/>
                </a:solidFill>
                <a:effectLst/>
                <a:latin typeface="+mn-lt"/>
              </a:rPr>
              <a:t> product lines. </a:t>
            </a:r>
          </a:p>
          <a:p>
            <a:endParaRPr lang="en-US" altLang="zh-CN" sz="2400" b="0" i="0" u="none" strike="noStrike">
              <a:solidFill>
                <a:srgbClr val="000000"/>
              </a:solidFill>
              <a:effectLst/>
              <a:latin typeface="+mn-lt"/>
            </a:endParaRPr>
          </a:p>
          <a:p>
            <a:r>
              <a:rPr lang="en-US" altLang="zh-CN" sz="2400" b="0" i="0" u="none" strike="noStrike">
                <a:solidFill>
                  <a:srgbClr val="000000"/>
                </a:solidFill>
                <a:effectLst/>
                <a:latin typeface="+mn-lt"/>
              </a:rPr>
              <a:t>Our commitment to minimizing waste is seen from manufacturing to workspaces.</a:t>
            </a:r>
          </a:p>
          <a:p>
            <a:endParaRPr lang="en-US" altLang="zh-CN" sz="2400" b="0" i="0" u="none" strike="noStrike">
              <a:solidFill>
                <a:srgbClr val="000000"/>
              </a:solidFill>
              <a:effectLst/>
              <a:latin typeface="+mn-lt"/>
            </a:endParaRPr>
          </a:p>
          <a:p>
            <a:r>
              <a:rPr lang="en-US" altLang="zh-CN" sz="2400" b="0" i="0" u="none" strike="noStrike" err="1">
                <a:solidFill>
                  <a:srgbClr val="000000"/>
                </a:solidFill>
                <a:effectLst/>
                <a:latin typeface="+mn-lt"/>
              </a:rPr>
              <a:t>Filson</a:t>
            </a:r>
            <a:r>
              <a:rPr lang="en-US" altLang="zh-CN" sz="2400" b="0" i="0" u="none" strike="noStrike">
                <a:solidFill>
                  <a:srgbClr val="000000"/>
                </a:solidFill>
                <a:effectLst/>
                <a:latin typeface="+mn-lt"/>
              </a:rPr>
              <a:t> actively focuses on waste reduction, embodying the belief that "Ideals without actions are meaningless."</a:t>
            </a:r>
            <a:endParaRPr kumimoji="1" lang="zh-CN" altLang="en-US" sz="1600">
              <a:latin typeface="+mn-lt"/>
            </a:endParaRPr>
          </a:p>
        </p:txBody>
      </p:sp>
      <p:sp>
        <p:nvSpPr>
          <p:cNvPr id="4" name="灯片编号占位符 3"/>
          <p:cNvSpPr>
            <a:spLocks noGrp="1"/>
          </p:cNvSpPr>
          <p:nvPr>
            <p:ph type="sldNum" sz="quarter" idx="5"/>
          </p:nvPr>
        </p:nvSpPr>
        <p:spPr/>
        <p:txBody>
          <a:bodyPr/>
          <a:lstStyle/>
          <a:p>
            <a:fld id="{E285DBEF-08AC-4B54-A6E0-8578CA0DAF8D}" type="slidenum">
              <a:rPr lang="en-US" altLang="zh-CN" smtClean="0"/>
              <a:t>15</a:t>
            </a:fld>
            <a:endParaRPr lang="zh-CN" altLang="en-US"/>
          </a:p>
        </p:txBody>
      </p:sp>
    </p:spTree>
    <p:extLst>
      <p:ext uri="{BB962C8B-B14F-4D97-AF65-F5344CB8AC3E}">
        <p14:creationId xmlns:p14="http://schemas.microsoft.com/office/powerpoint/2010/main" val="1273474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E285DBEF-08AC-4B54-A6E0-8578CA0DAF8D}" type="slidenum">
              <a:rPr lang="en-US" altLang="zh-CN" smtClean="0"/>
              <a:t>17</a:t>
            </a:fld>
            <a:endParaRPr lang="zh-CN" altLang="en-US"/>
          </a:p>
        </p:txBody>
      </p:sp>
    </p:spTree>
    <p:extLst>
      <p:ext uri="{BB962C8B-B14F-4D97-AF65-F5344CB8AC3E}">
        <p14:creationId xmlns:p14="http://schemas.microsoft.com/office/powerpoint/2010/main" val="1552492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There are many techniques that could be used to continue sustainable responsibility and this includes practicing recycling in our products and employing Product Life Extension techniques. Sustainable packaging within our stores and throughout the distribution process. In the distribution process we will use Maersk eco-shipping which is known to export with lower carbon emissions, and though it would be an added cost, it aligns with the company's values. </a:t>
            </a:r>
          </a:p>
        </p:txBody>
      </p:sp>
      <p:sp>
        <p:nvSpPr>
          <p:cNvPr id="4" name="Slide Number Placeholder 3"/>
          <p:cNvSpPr>
            <a:spLocks noGrp="1"/>
          </p:cNvSpPr>
          <p:nvPr>
            <p:ph type="sldNum" sz="quarter" idx="5"/>
          </p:nvPr>
        </p:nvSpPr>
        <p:spPr/>
        <p:txBody>
          <a:bodyPr/>
          <a:lstStyle/>
          <a:p>
            <a:fld id="{270CDF93-D0F3-4139-92DB-63E8A33D1741}" type="slidenum">
              <a:rPr lang="en-US"/>
              <a:t>18</a:t>
            </a:fld>
            <a:endParaRPr lang="en-US"/>
          </a:p>
        </p:txBody>
      </p:sp>
    </p:spTree>
    <p:extLst>
      <p:ext uri="{BB962C8B-B14F-4D97-AF65-F5344CB8AC3E}">
        <p14:creationId xmlns:p14="http://schemas.microsoft.com/office/powerpoint/2010/main" val="15281392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b="0" i="0" u="none" strike="noStrike">
                <a:solidFill>
                  <a:srgbClr val="000000"/>
                </a:solidFill>
                <a:effectLst/>
                <a:latin typeface="Georgia" panose="02040502050405020303" pitchFamily="18" charset="0"/>
              </a:rPr>
              <a:t>The best target audience in Australia should be similar to the target audience in the US. </a:t>
            </a:r>
          </a:p>
          <a:p>
            <a:endParaRPr lang="en-US" altLang="zh-CN" sz="1800" b="0" i="0" u="none" strike="noStrike">
              <a:solidFill>
                <a:srgbClr val="000000"/>
              </a:solidFill>
              <a:effectLst/>
              <a:latin typeface="Georgia" panose="02040502050405020303" pitchFamily="18" charset="0"/>
            </a:endParaRPr>
          </a:p>
          <a:p>
            <a:r>
              <a:rPr lang="en-US" altLang="zh-CN" sz="1800" b="0" i="0" u="none" strike="noStrike">
                <a:solidFill>
                  <a:srgbClr val="000000"/>
                </a:solidFill>
                <a:effectLst/>
                <a:latin typeface="Georgia" panose="02040502050405020303" pitchFamily="18" charset="0"/>
              </a:rPr>
              <a:t>In this regard they will ideally be relatively younger middle to upper income people (weekly earning $1400 - $2200) that are either Outdoor enthusiasts, Heritage and quality seekers or even professionals in the outdoor scene​. Considering these specifications, our target audience will occupy roughly 10% of the Australian population which is about []</a:t>
            </a:r>
            <a:endParaRPr kumimoji="1" lang="zh-CN" altLang="en-US"/>
          </a:p>
        </p:txBody>
      </p:sp>
      <p:sp>
        <p:nvSpPr>
          <p:cNvPr id="4" name="灯片编号占位符 3"/>
          <p:cNvSpPr>
            <a:spLocks noGrp="1"/>
          </p:cNvSpPr>
          <p:nvPr>
            <p:ph type="sldNum" sz="quarter" idx="5"/>
          </p:nvPr>
        </p:nvSpPr>
        <p:spPr/>
        <p:txBody>
          <a:bodyPr/>
          <a:lstStyle/>
          <a:p>
            <a:fld id="{E285DBEF-08AC-4B54-A6E0-8578CA0DAF8D}" type="slidenum">
              <a:rPr lang="en-US" altLang="zh-CN" smtClean="0"/>
              <a:t>19</a:t>
            </a:fld>
            <a:endParaRPr lang="zh-CN" altLang="en-US"/>
          </a:p>
        </p:txBody>
      </p:sp>
    </p:spTree>
    <p:extLst>
      <p:ext uri="{BB962C8B-B14F-4D97-AF65-F5344CB8AC3E}">
        <p14:creationId xmlns:p14="http://schemas.microsoft.com/office/powerpoint/2010/main" val="26506905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Marketing Agency Partners will be crucial considering the main goal of this greenfield operation into Australia is to use the direct presence of a brick and mortar store to establish brand recognition. We can offer this agency a cut of the profits we make in Australia while they aid us in establishing a marketing strategy for the first year or so. This partnership may not need to extend beyond this first year or so once we have developed experience in the Australian market.  </a:t>
            </a:r>
          </a:p>
          <a:p>
            <a:r>
              <a:rPr lang="en-US">
                <a:cs typeface="Calibri"/>
              </a:rPr>
              <a:t>Import/export partners include shipping companies that can distribute </a:t>
            </a:r>
            <a:r>
              <a:rPr lang="en-US" err="1">
                <a:cs typeface="Calibri"/>
              </a:rPr>
              <a:t>Filson</a:t>
            </a:r>
            <a:r>
              <a:rPr lang="en-US">
                <a:cs typeface="Calibri"/>
              </a:rPr>
              <a:t> products throughout the country to various retails locations from the port of Sydney. This will need to be very permanent and it is important we choose a reliable company.</a:t>
            </a:r>
          </a:p>
          <a:p>
            <a:r>
              <a:rPr lang="en-US">
                <a:cs typeface="Calibri"/>
              </a:rPr>
              <a:t>A legal advisor is crucial in the beginning to set up the necessary relationships with the correct government agencies to allow for </a:t>
            </a:r>
            <a:r>
              <a:rPr lang="en-US" err="1">
                <a:cs typeface="Calibri"/>
              </a:rPr>
              <a:t>Filson</a:t>
            </a:r>
            <a:r>
              <a:rPr lang="en-US">
                <a:cs typeface="Calibri"/>
              </a:rPr>
              <a:t> to enter the Australian market. </a:t>
            </a:r>
            <a:r>
              <a:rPr lang="en-US"/>
              <a:t>This may be a more temporary partnership. </a:t>
            </a:r>
          </a:p>
        </p:txBody>
      </p:sp>
      <p:sp>
        <p:nvSpPr>
          <p:cNvPr id="4" name="Slide Number Placeholder 3"/>
          <p:cNvSpPr>
            <a:spLocks noGrp="1"/>
          </p:cNvSpPr>
          <p:nvPr>
            <p:ph type="sldNum" sz="quarter" idx="5"/>
          </p:nvPr>
        </p:nvSpPr>
        <p:spPr/>
        <p:txBody>
          <a:bodyPr/>
          <a:lstStyle/>
          <a:p>
            <a:fld id="{270CDF93-D0F3-4139-92DB-63E8A33D1741}" type="slidenum">
              <a:rPr lang="en-US"/>
              <a:t>20</a:t>
            </a:fld>
            <a:endParaRPr lang="en-US"/>
          </a:p>
        </p:txBody>
      </p:sp>
    </p:spTree>
    <p:extLst>
      <p:ext uri="{BB962C8B-B14F-4D97-AF65-F5344CB8AC3E}">
        <p14:creationId xmlns:p14="http://schemas.microsoft.com/office/powerpoint/2010/main" val="22709334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Price: We would aim to maintain similar pricing to the US due to Australia’s good economic standing. </a:t>
            </a:r>
          </a:p>
          <a:p>
            <a:endParaRPr lang="en-US"/>
          </a:p>
          <a:p>
            <a:r>
              <a:rPr lang="en-US"/>
              <a:t>Promotion: We can offer discounts since the store is brand new as well as during Australian holidays like Boxing day, having localized sales will grow an Australian market. </a:t>
            </a:r>
          </a:p>
          <a:p>
            <a:endParaRPr lang="en-US">
              <a:cs typeface="Calibri"/>
            </a:endParaRPr>
          </a:p>
        </p:txBody>
      </p:sp>
      <p:sp>
        <p:nvSpPr>
          <p:cNvPr id="4" name="Slide Number Placeholder 3"/>
          <p:cNvSpPr>
            <a:spLocks noGrp="1"/>
          </p:cNvSpPr>
          <p:nvPr>
            <p:ph type="sldNum" sz="quarter" idx="5"/>
          </p:nvPr>
        </p:nvSpPr>
        <p:spPr/>
        <p:txBody>
          <a:bodyPr/>
          <a:lstStyle/>
          <a:p>
            <a:fld id="{270CDF93-D0F3-4139-92DB-63E8A33D1741}" type="slidenum">
              <a:rPr lang="en-US"/>
              <a:t>21</a:t>
            </a:fld>
            <a:endParaRPr lang="en-US"/>
          </a:p>
        </p:txBody>
      </p:sp>
    </p:spTree>
    <p:extLst>
      <p:ext uri="{BB962C8B-B14F-4D97-AF65-F5344CB8AC3E}">
        <p14:creationId xmlns:p14="http://schemas.microsoft.com/office/powerpoint/2010/main" val="15608434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Price: We would aim to maintain similar pricing to the US due to Australia’s good economic standing. </a:t>
            </a:r>
          </a:p>
          <a:p>
            <a:endParaRPr lang="en-US"/>
          </a:p>
          <a:p>
            <a:r>
              <a:rPr lang="en-US"/>
              <a:t>Promotion: We can offer discounts since the store is brand new as well as during Australian holidays like Boxing day, having localized sales will grow an Australian market. </a:t>
            </a:r>
          </a:p>
          <a:p>
            <a:endParaRPr lang="en-US">
              <a:cs typeface="Calibri"/>
            </a:endParaRPr>
          </a:p>
        </p:txBody>
      </p:sp>
      <p:sp>
        <p:nvSpPr>
          <p:cNvPr id="4" name="Slide Number Placeholder 3"/>
          <p:cNvSpPr>
            <a:spLocks noGrp="1"/>
          </p:cNvSpPr>
          <p:nvPr>
            <p:ph type="sldNum" sz="quarter" idx="5"/>
          </p:nvPr>
        </p:nvSpPr>
        <p:spPr/>
        <p:txBody>
          <a:bodyPr/>
          <a:lstStyle/>
          <a:p>
            <a:fld id="{270CDF93-D0F3-4139-92DB-63E8A33D1741}" type="slidenum">
              <a:rPr lang="en-US"/>
              <a:t>22</a:t>
            </a:fld>
            <a:endParaRPr lang="en-US"/>
          </a:p>
        </p:txBody>
      </p:sp>
    </p:spTree>
    <p:extLst>
      <p:ext uri="{BB962C8B-B14F-4D97-AF65-F5344CB8AC3E}">
        <p14:creationId xmlns:p14="http://schemas.microsoft.com/office/powerpoint/2010/main" val="33139786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spcBef>
                <a:spcPts val="1500"/>
              </a:spcBef>
              <a:spcAft>
                <a:spcPts val="0"/>
              </a:spcAft>
            </a:pPr>
            <a:r>
              <a:rPr lang="en-US" altLang="zh-CN" sz="1800" b="0" i="0" u="none" strike="noStrike">
                <a:solidFill>
                  <a:srgbClr val="000000"/>
                </a:solidFill>
                <a:effectLst/>
                <a:latin typeface="Georgia" panose="02040502050405020303" pitchFamily="18" charset="0"/>
              </a:rPr>
              <a:t>In terms of economic risks, the fluctuating currency exchange rate could affect </a:t>
            </a:r>
            <a:r>
              <a:rPr lang="en-US" altLang="zh-CN" sz="1800" b="0" i="0" u="none" strike="noStrike" err="1">
                <a:solidFill>
                  <a:srgbClr val="000000"/>
                </a:solidFill>
                <a:effectLst/>
                <a:latin typeface="Georgia" panose="02040502050405020303" pitchFamily="18" charset="0"/>
              </a:rPr>
              <a:t>Filson’s</a:t>
            </a:r>
            <a:r>
              <a:rPr lang="en-US" altLang="zh-CN" sz="1800" b="0" i="0" u="none" strike="noStrike">
                <a:solidFill>
                  <a:srgbClr val="000000"/>
                </a:solidFill>
                <a:effectLst/>
                <a:latin typeface="Georgia" panose="02040502050405020303" pitchFamily="18" charset="0"/>
              </a:rPr>
              <a:t> assets and cash flows. This however, would be the case in almost any foreign market. In order to reduce these risks, </a:t>
            </a:r>
            <a:r>
              <a:rPr lang="en-US" altLang="zh-CN" sz="1800" b="0" i="0" u="none" strike="noStrike" err="1">
                <a:solidFill>
                  <a:srgbClr val="000000"/>
                </a:solidFill>
                <a:effectLst/>
                <a:latin typeface="Georgia" panose="02040502050405020303" pitchFamily="18" charset="0"/>
              </a:rPr>
              <a:t>Filson</a:t>
            </a:r>
            <a:r>
              <a:rPr lang="en-US" altLang="zh-CN" sz="1800" b="0" i="0" u="none" strike="noStrike">
                <a:solidFill>
                  <a:srgbClr val="000000"/>
                </a:solidFill>
                <a:effectLst/>
                <a:latin typeface="Georgia" panose="02040502050405020303" pitchFamily="18" charset="0"/>
              </a:rPr>
              <a:t> will sign long-term contracts with banks to lock in the currency exchange rate in a period of time. </a:t>
            </a:r>
            <a:r>
              <a:rPr lang="en-US" altLang="zh-CN" sz="1800" b="0" i="0" u="none" strike="noStrike" err="1">
                <a:solidFill>
                  <a:srgbClr val="000000"/>
                </a:solidFill>
                <a:effectLst/>
                <a:latin typeface="Georgia" panose="02040502050405020303" pitchFamily="18" charset="0"/>
              </a:rPr>
              <a:t>Filson</a:t>
            </a:r>
            <a:r>
              <a:rPr lang="en-US" altLang="zh-CN" sz="1800" b="0" i="0" u="none" strike="noStrike">
                <a:solidFill>
                  <a:srgbClr val="000000"/>
                </a:solidFill>
                <a:effectLst/>
                <a:latin typeface="Georgia" panose="02040502050405020303" pitchFamily="18" charset="0"/>
              </a:rPr>
              <a:t> should also apply a more agile pricing strategy when they first enter the market.</a:t>
            </a:r>
          </a:p>
          <a:p>
            <a:pPr algn="l" rtl="0">
              <a:spcBef>
                <a:spcPts val="1500"/>
              </a:spcBef>
              <a:spcAft>
                <a:spcPts val="0"/>
              </a:spcAft>
            </a:pPr>
            <a:endParaRPr lang="en-US" altLang="zh-CN" sz="2800" b="0" i="0" u="none" strike="noStrike">
              <a:solidFill>
                <a:srgbClr val="000000"/>
              </a:solidFill>
              <a:effectLst/>
            </a:endParaRPr>
          </a:p>
          <a:p>
            <a:pPr algn="l" rtl="0">
              <a:spcBef>
                <a:spcPts val="1500"/>
              </a:spcBef>
              <a:spcAft>
                <a:spcPts val="0"/>
              </a:spcAft>
            </a:pPr>
            <a:r>
              <a:rPr lang="en-US" altLang="zh-CN" sz="1800" b="0" i="0" u="none" strike="noStrike">
                <a:solidFill>
                  <a:srgbClr val="000000"/>
                </a:solidFill>
                <a:effectLst/>
                <a:latin typeface="Georgia" panose="02040502050405020303" pitchFamily="18" charset="0"/>
              </a:rPr>
              <a:t>Laws and regulations also differ in Australia including custom clearance, Intellectual property protection, labor, and advertising. Different customer behaviors and preferences may be seen in this market. In the earlier entry periods, </a:t>
            </a:r>
            <a:r>
              <a:rPr lang="en-US" altLang="zh-CN" sz="1800" b="0" i="0" u="none" strike="noStrike" err="1">
                <a:solidFill>
                  <a:srgbClr val="000000"/>
                </a:solidFill>
                <a:effectLst/>
                <a:latin typeface="Georgia" panose="02040502050405020303" pitchFamily="18" charset="0"/>
              </a:rPr>
              <a:t>Filson</a:t>
            </a:r>
            <a:r>
              <a:rPr lang="en-US" altLang="zh-CN" sz="1800" b="0" i="0" u="none" strike="noStrike">
                <a:solidFill>
                  <a:srgbClr val="000000"/>
                </a:solidFill>
                <a:effectLst/>
                <a:latin typeface="Georgia" panose="02040502050405020303" pitchFamily="18" charset="0"/>
              </a:rPr>
              <a:t> should cooperate with local consulting companies or outsource function teams related to law, finance and marketing issues. After the business is stabilized in the Australia market, </a:t>
            </a:r>
            <a:r>
              <a:rPr lang="en-US" altLang="zh-CN" sz="1800" b="0" i="0" u="none" strike="noStrike" err="1">
                <a:solidFill>
                  <a:srgbClr val="000000"/>
                </a:solidFill>
                <a:effectLst/>
                <a:latin typeface="Georgia" panose="02040502050405020303" pitchFamily="18" charset="0"/>
              </a:rPr>
              <a:t>Filson</a:t>
            </a:r>
            <a:r>
              <a:rPr lang="en-US" altLang="zh-CN" sz="1800" b="0" i="0" u="none" strike="noStrike">
                <a:solidFill>
                  <a:srgbClr val="000000"/>
                </a:solidFill>
                <a:effectLst/>
                <a:latin typeface="Georgia" panose="02040502050405020303" pitchFamily="18" charset="0"/>
              </a:rPr>
              <a:t> can hire more team members in those departments. </a:t>
            </a:r>
          </a:p>
          <a:p>
            <a:pPr algn="l" rtl="0">
              <a:spcBef>
                <a:spcPts val="1500"/>
              </a:spcBef>
              <a:spcAft>
                <a:spcPts val="0"/>
              </a:spcAft>
            </a:pPr>
            <a:endParaRPr lang="en-US" altLang="zh-CN" sz="2800" b="0" i="0" u="none" strike="noStrike">
              <a:solidFill>
                <a:srgbClr val="000000"/>
              </a:solidFill>
              <a:effectLst/>
            </a:endParaRPr>
          </a:p>
          <a:p>
            <a:pPr algn="l" rtl="0">
              <a:spcBef>
                <a:spcPts val="1500"/>
              </a:spcBef>
              <a:spcAft>
                <a:spcPts val="0"/>
              </a:spcAft>
            </a:pPr>
            <a:r>
              <a:rPr lang="en-US" altLang="zh-CN" sz="1800" b="0" i="0" u="none" strike="noStrike">
                <a:solidFill>
                  <a:srgbClr val="000000"/>
                </a:solidFill>
                <a:effectLst/>
                <a:latin typeface="Georgia" panose="02040502050405020303" pitchFamily="18" charset="0"/>
              </a:rPr>
              <a:t>Competition is also a consideration, it could be tense due to other local brands in the market. </a:t>
            </a:r>
            <a:r>
              <a:rPr lang="en-US" altLang="zh-CN" sz="1800" b="0" i="0" u="none" strike="noStrike" err="1">
                <a:solidFill>
                  <a:srgbClr val="000000"/>
                </a:solidFill>
                <a:effectLst/>
                <a:latin typeface="Georgia" panose="02040502050405020303" pitchFamily="18" charset="0"/>
              </a:rPr>
              <a:t>Filson</a:t>
            </a:r>
            <a:r>
              <a:rPr lang="en-US" altLang="zh-CN" sz="1800" b="0" i="0" u="none" strike="noStrike">
                <a:solidFill>
                  <a:srgbClr val="000000"/>
                </a:solidFill>
                <a:effectLst/>
                <a:latin typeface="Georgia" panose="02040502050405020303" pitchFamily="18" charset="0"/>
              </a:rPr>
              <a:t> needs to have its own differentiation characteristics to stand out against market competition. For example the store events to have closer ties with local communities. They can promote their unique corporate philosophy. </a:t>
            </a:r>
          </a:p>
          <a:p>
            <a:pPr algn="l" rtl="0">
              <a:spcBef>
                <a:spcPts val="1500"/>
              </a:spcBef>
              <a:spcAft>
                <a:spcPts val="0"/>
              </a:spcAft>
            </a:pPr>
            <a:endParaRPr lang="en-US" altLang="zh-CN" sz="2800" b="0" i="0" u="none" strike="noStrike">
              <a:solidFill>
                <a:srgbClr val="000000"/>
              </a:solidFill>
              <a:effectLst/>
            </a:endParaRPr>
          </a:p>
          <a:p>
            <a:pPr algn="l" rtl="0">
              <a:spcBef>
                <a:spcPts val="1500"/>
              </a:spcBef>
              <a:spcAft>
                <a:spcPts val="0"/>
              </a:spcAft>
            </a:pPr>
            <a:r>
              <a:rPr lang="en-US" altLang="zh-CN" sz="1800" b="0" i="0" u="none" strike="noStrike">
                <a:solidFill>
                  <a:srgbClr val="000000"/>
                </a:solidFill>
                <a:effectLst/>
                <a:latin typeface="Georgia" panose="02040502050405020303" pitchFamily="18" charset="0"/>
              </a:rPr>
              <a:t>In terms of sales, performance may not be as expected when they first enter the Australian market. </a:t>
            </a:r>
            <a:r>
              <a:rPr lang="en-US" altLang="zh-CN" sz="1800" b="0" i="0" u="none" strike="noStrike" err="1">
                <a:solidFill>
                  <a:srgbClr val="000000"/>
                </a:solidFill>
                <a:effectLst/>
                <a:latin typeface="Georgia" panose="02040502050405020303" pitchFamily="18" charset="0"/>
              </a:rPr>
              <a:t>Filson</a:t>
            </a:r>
            <a:r>
              <a:rPr lang="en-US" altLang="zh-CN" sz="1800" b="0" i="0" u="none" strike="noStrike">
                <a:solidFill>
                  <a:srgbClr val="000000"/>
                </a:solidFill>
                <a:effectLst/>
                <a:latin typeface="Georgia" panose="02040502050405020303" pitchFamily="18" charset="0"/>
              </a:rPr>
              <a:t> may experience sales depression like low traffic in their retail stores, which brings additional warehousing costs associated with inventory overload. For pricing strategy, </a:t>
            </a:r>
            <a:r>
              <a:rPr lang="en-US" altLang="zh-CN" sz="1800" b="0" i="0" u="none" strike="noStrike" err="1">
                <a:solidFill>
                  <a:srgbClr val="000000"/>
                </a:solidFill>
                <a:effectLst/>
                <a:latin typeface="Georgia" panose="02040502050405020303" pitchFamily="18" charset="0"/>
              </a:rPr>
              <a:t>Filson</a:t>
            </a:r>
            <a:r>
              <a:rPr lang="en-US" altLang="zh-CN" sz="1800" b="0" i="0" u="none" strike="noStrike">
                <a:solidFill>
                  <a:srgbClr val="000000"/>
                </a:solidFill>
                <a:effectLst/>
                <a:latin typeface="Georgia" panose="02040502050405020303" pitchFamily="18" charset="0"/>
              </a:rPr>
              <a:t> could benchmark their pricing with other global apparel companies, especially outdoor clothing like North Face and Columbia. Before entering to next periods, </a:t>
            </a:r>
            <a:r>
              <a:rPr lang="en-US" altLang="zh-CN" sz="1800" b="0" i="0" u="none" strike="noStrike" err="1">
                <a:solidFill>
                  <a:srgbClr val="000000"/>
                </a:solidFill>
                <a:effectLst/>
                <a:latin typeface="Georgia" panose="02040502050405020303" pitchFamily="18" charset="0"/>
              </a:rPr>
              <a:t>Filson</a:t>
            </a:r>
            <a:r>
              <a:rPr lang="en-US" altLang="zh-CN" sz="1800" b="0" i="0" u="none" strike="noStrike">
                <a:solidFill>
                  <a:srgbClr val="000000"/>
                </a:solidFill>
                <a:effectLst/>
                <a:latin typeface="Georgia" panose="02040502050405020303" pitchFamily="18" charset="0"/>
              </a:rPr>
              <a:t> should also use analysis workflows like continuous improvement to evaluate the risks and performance during each gap. Acknowledging when it is time for them to pull their investment when it is not succeeding is also important. </a:t>
            </a:r>
          </a:p>
          <a:p>
            <a:pPr algn="l" rtl="0">
              <a:spcBef>
                <a:spcPts val="1500"/>
              </a:spcBef>
              <a:spcAft>
                <a:spcPts val="0"/>
              </a:spcAft>
            </a:pPr>
            <a:endParaRPr lang="en-US" altLang="zh-CN" sz="2800" b="0" i="0" u="none" strike="noStrike">
              <a:solidFill>
                <a:srgbClr val="000000"/>
              </a:solidFill>
              <a:effectLst/>
            </a:endParaRPr>
          </a:p>
          <a:p>
            <a:pPr algn="l" rtl="0">
              <a:spcBef>
                <a:spcPts val="1500"/>
              </a:spcBef>
              <a:spcAft>
                <a:spcPts val="0"/>
              </a:spcAft>
            </a:pPr>
            <a:r>
              <a:rPr lang="en-US" altLang="zh-CN" sz="1800" b="0" i="0" u="none" strike="noStrike">
                <a:solidFill>
                  <a:srgbClr val="000000"/>
                </a:solidFill>
                <a:effectLst/>
                <a:latin typeface="Georgia" panose="02040502050405020303" pitchFamily="18" charset="0"/>
              </a:rPr>
              <a:t>Finally, in the exporting and distribution process, there could be goods damaged and product loss. </a:t>
            </a:r>
            <a:r>
              <a:rPr lang="en-US" altLang="zh-CN" sz="1800" b="0" i="0" u="none" strike="noStrike" err="1">
                <a:solidFill>
                  <a:srgbClr val="000000"/>
                </a:solidFill>
                <a:effectLst/>
                <a:latin typeface="Georgia" panose="02040502050405020303" pitchFamily="18" charset="0"/>
              </a:rPr>
              <a:t>Filson</a:t>
            </a:r>
            <a:r>
              <a:rPr lang="en-US" altLang="zh-CN" sz="1800" b="0" i="0" u="none" strike="noStrike">
                <a:solidFill>
                  <a:srgbClr val="000000"/>
                </a:solidFill>
                <a:effectLst/>
                <a:latin typeface="Georgia" panose="02040502050405020303" pitchFamily="18" charset="0"/>
              </a:rPr>
              <a:t> should employ insurance to cover those losses. </a:t>
            </a:r>
            <a:endParaRPr lang="en-US" altLang="zh-CN" sz="2800" b="0" i="0" u="none" strike="noStrike">
              <a:solidFill>
                <a:srgbClr val="000000"/>
              </a:solidFill>
              <a:effectLst/>
            </a:endParaRPr>
          </a:p>
        </p:txBody>
      </p:sp>
      <p:sp>
        <p:nvSpPr>
          <p:cNvPr id="4" name="Slide Number Placeholder 3"/>
          <p:cNvSpPr>
            <a:spLocks noGrp="1"/>
          </p:cNvSpPr>
          <p:nvPr>
            <p:ph type="sldNum" sz="quarter" idx="5"/>
          </p:nvPr>
        </p:nvSpPr>
        <p:spPr/>
        <p:txBody>
          <a:bodyPr/>
          <a:lstStyle/>
          <a:p>
            <a:fld id="{270CDF93-D0F3-4139-92DB-63E8A33D1741}" type="slidenum">
              <a:rPr lang="en-US"/>
              <a:t>23</a:t>
            </a:fld>
            <a:endParaRPr lang="en-US"/>
          </a:p>
        </p:txBody>
      </p:sp>
    </p:spTree>
    <p:extLst>
      <p:ext uri="{BB962C8B-B14F-4D97-AF65-F5344CB8AC3E}">
        <p14:creationId xmlns:p14="http://schemas.microsoft.com/office/powerpoint/2010/main" val="736617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stage we’re in right now is the analysis stage where we are seeking out partners, analyzing the market we’re entering, and establishing a target audience. Then we’ll move into building the store and establishing ourselves in Australia, running advertisements, and hiring employees. Our plan is then to launch in 2026 when the Rugby World Cup takes place, this is a time of heavy foot traffic and tourism in the city. We will then give ourselves 2 years to break even. Then comes the improvement analysis stage where we evaluate our partnerships and business practices in order to improve out business model. Finally we will employ a culture of continuous improvement to continue to build our profit and thrive in this new market.</a:t>
            </a:r>
          </a:p>
        </p:txBody>
      </p:sp>
      <p:sp>
        <p:nvSpPr>
          <p:cNvPr id="4" name="Slide Number Placeholder 3"/>
          <p:cNvSpPr>
            <a:spLocks noGrp="1"/>
          </p:cNvSpPr>
          <p:nvPr>
            <p:ph type="sldNum" sz="quarter" idx="5"/>
          </p:nvPr>
        </p:nvSpPr>
        <p:spPr/>
        <p:txBody>
          <a:bodyPr/>
          <a:lstStyle/>
          <a:p>
            <a:fld id="{270CDF93-D0F3-4139-92DB-63E8A33D1741}" type="slidenum">
              <a:rPr lang="en-US"/>
              <a:t>24</a:t>
            </a:fld>
            <a:endParaRPr lang="en-US"/>
          </a:p>
        </p:txBody>
      </p:sp>
    </p:spTree>
    <p:extLst>
      <p:ext uri="{BB962C8B-B14F-4D97-AF65-F5344CB8AC3E}">
        <p14:creationId xmlns:p14="http://schemas.microsoft.com/office/powerpoint/2010/main" val="1674572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E285DBEF-08AC-4B54-A6E0-8578CA0DAF8D}" type="slidenum">
              <a:rPr lang="en-US" altLang="zh-CN" smtClean="0"/>
              <a:t>5</a:t>
            </a:fld>
            <a:endParaRPr lang="zh-CN" altLang="en-US"/>
          </a:p>
        </p:txBody>
      </p:sp>
    </p:spTree>
    <p:extLst>
      <p:ext uri="{BB962C8B-B14F-4D97-AF65-F5344CB8AC3E}">
        <p14:creationId xmlns:p14="http://schemas.microsoft.com/office/powerpoint/2010/main" val="3056968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E285DBEF-08AC-4B54-A6E0-8578CA0DAF8D}" type="slidenum">
              <a:rPr lang="en-US" altLang="zh-CN" smtClean="0"/>
              <a:t>6</a:t>
            </a:fld>
            <a:endParaRPr lang="zh-CN" altLang="en-US"/>
          </a:p>
        </p:txBody>
      </p:sp>
    </p:spTree>
    <p:extLst>
      <p:ext uri="{BB962C8B-B14F-4D97-AF65-F5344CB8AC3E}">
        <p14:creationId xmlns:p14="http://schemas.microsoft.com/office/powerpoint/2010/main" val="924600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nSpc>
                <a:spcPct val="90000"/>
              </a:lnSpc>
              <a:spcBef>
                <a:spcPts val="1000"/>
              </a:spcBef>
              <a:buFont typeface="Arial"/>
              <a:buChar char="•"/>
            </a:pPr>
            <a:r>
              <a:rPr lang="en-US" altLang="zh-CN"/>
              <a:t>Background</a:t>
            </a:r>
          </a:p>
          <a:p>
            <a:pPr marL="628650" lvl="1" indent="-171450">
              <a:lnSpc>
                <a:spcPct val="90000"/>
              </a:lnSpc>
              <a:spcBef>
                <a:spcPts val="500"/>
              </a:spcBef>
              <a:buFont typeface="Arial"/>
              <a:buChar char="•"/>
            </a:pPr>
            <a:r>
              <a:rPr lang="en-US" altLang="zh-CN">
                <a:ea typeface="等线"/>
              </a:rPr>
              <a:t>From a global perspective, good natural conditions, policy support, economic development, etc. provide growth soil for the sustainable development of outdoor activities. The continued growth of outdoor products is due to the high penetration rate of outdoor sports in various countries. Especially in some countries with relatively good economic development, outdoor activities have a longer history of development.</a:t>
            </a:r>
            <a:endParaRPr lang="en-US" altLang="zh-CN">
              <a:ea typeface="等线"/>
              <a:cs typeface="Calibri"/>
            </a:endParaRPr>
          </a:p>
          <a:p>
            <a:pPr marL="171450" indent="-171450">
              <a:lnSpc>
                <a:spcPct val="90000"/>
              </a:lnSpc>
              <a:spcBef>
                <a:spcPts val="1000"/>
              </a:spcBef>
              <a:buFont typeface="Arial"/>
              <a:buChar char="•"/>
            </a:pPr>
            <a:r>
              <a:rPr lang="en-US" altLang="zh-CN">
                <a:ea typeface="等线"/>
              </a:rPr>
              <a:t>Active funds and markets</a:t>
            </a:r>
            <a:endParaRPr lang="en-US" altLang="zh-CN">
              <a:ea typeface="等线"/>
              <a:cs typeface="Calibri"/>
            </a:endParaRPr>
          </a:p>
          <a:p>
            <a:pPr marL="628650" lvl="1" indent="-171450">
              <a:lnSpc>
                <a:spcPct val="90000"/>
              </a:lnSpc>
              <a:spcBef>
                <a:spcPts val="500"/>
              </a:spcBef>
              <a:buFont typeface="Arial"/>
              <a:buChar char="•"/>
            </a:pPr>
            <a:r>
              <a:rPr lang="en-US" altLang="zh-CN">
                <a:ea typeface="等线"/>
              </a:rPr>
              <a:t>In August 2023, the value of exports of goods in the United States was around $172.51 billion. In 2020, the global outdoor products industry revenue will be nearly $160 billion, a year-on-year increase of 28.33%. It is expected to reach $236.34 billion by 2025, with a CAGR of approximately 6.86% from 2021 to 2025.</a:t>
            </a:r>
            <a:endParaRPr lang="en-US" altLang="zh-CN">
              <a:ea typeface="等线"/>
              <a:cs typeface="Calibri"/>
            </a:endParaRPr>
          </a:p>
          <a:p>
            <a:pPr marL="171450" indent="-171450">
              <a:lnSpc>
                <a:spcPct val="90000"/>
              </a:lnSpc>
              <a:spcBef>
                <a:spcPts val="1000"/>
              </a:spcBef>
              <a:buFont typeface="Arial"/>
              <a:buChar char="•"/>
            </a:pPr>
            <a:r>
              <a:rPr lang="en-US" altLang="zh-CN">
                <a:ea typeface="等线"/>
              </a:rPr>
              <a:t>Growth of potential consumers</a:t>
            </a:r>
            <a:endParaRPr lang="en-US" altLang="zh-CN">
              <a:ea typeface="等线"/>
              <a:cs typeface="Calibri"/>
            </a:endParaRPr>
          </a:p>
          <a:p>
            <a:pPr marL="628650" lvl="1" indent="-171450">
              <a:lnSpc>
                <a:spcPct val="90000"/>
              </a:lnSpc>
              <a:spcBef>
                <a:spcPts val="500"/>
              </a:spcBef>
              <a:buFont typeface="Arial"/>
              <a:buChar char="•"/>
            </a:pPr>
            <a:r>
              <a:rPr lang="en-US" altLang="zh-CN">
                <a:ea typeface="等线"/>
              </a:rPr>
              <a:t>With the innovation of sports forms, the development of e-commerce and other factors, the number of outdoor sporting goods consumers worldwide has exceeded 1 billion in 2022, and the penetration rate is expected to reach nearly 20% in 2025. </a:t>
            </a:r>
            <a:endParaRPr lang="en-US" altLang="zh-CN">
              <a:ea typeface="等线"/>
              <a:cs typeface="Calibri"/>
            </a:endParaRPr>
          </a:p>
          <a:p>
            <a:pPr marL="171450" indent="-171450">
              <a:lnSpc>
                <a:spcPct val="90000"/>
              </a:lnSpc>
              <a:spcBef>
                <a:spcPts val="1000"/>
              </a:spcBef>
              <a:buFont typeface="Arial"/>
              <a:buChar char="•"/>
            </a:pPr>
            <a:r>
              <a:rPr lang="en-US" altLang="zh-CN">
                <a:ea typeface="等线"/>
              </a:rPr>
              <a:t>Increased focus on sustainable development</a:t>
            </a:r>
            <a:endParaRPr lang="en-US" altLang="zh-CN">
              <a:ea typeface="等线"/>
              <a:cs typeface="Calibri"/>
            </a:endParaRPr>
          </a:p>
          <a:p>
            <a:pPr marL="628650" lvl="1" indent="-171450">
              <a:lnSpc>
                <a:spcPct val="90000"/>
              </a:lnSpc>
              <a:spcBef>
                <a:spcPts val="500"/>
              </a:spcBef>
              <a:buFont typeface="Arial"/>
              <a:buChar char="•"/>
            </a:pPr>
            <a:r>
              <a:rPr lang="en-US" altLang="zh-CN">
                <a:ea typeface="等线"/>
              </a:rPr>
              <a:t>According to the ISPO report, trends in the European outdoor market show that 87% of outdoor equipment shoppers are concerned about sustainability, and 53% of buyers are willing to pay a premium for sustainable products. Similarly, it can be believed that the global market is gradually paying attention to environmental protection and sustainable development and is willing to pay for it.</a:t>
            </a:r>
            <a:endParaRPr lang="en-US" altLang="zh-CN">
              <a:ea typeface="等线"/>
              <a:cs typeface="Calibri"/>
            </a:endParaRPr>
          </a:p>
          <a:p>
            <a:endParaRPr lang="zh-CN" altLang="en-US">
              <a:ea typeface="等线"/>
              <a:cs typeface="Calibri"/>
            </a:endParaRPr>
          </a:p>
        </p:txBody>
      </p:sp>
      <p:sp>
        <p:nvSpPr>
          <p:cNvPr id="4" name="灯片编号占位符 3"/>
          <p:cNvSpPr>
            <a:spLocks noGrp="1"/>
          </p:cNvSpPr>
          <p:nvPr>
            <p:ph type="sldNum" sz="quarter" idx="5"/>
          </p:nvPr>
        </p:nvSpPr>
        <p:spPr/>
        <p:txBody>
          <a:bodyPr/>
          <a:lstStyle/>
          <a:p>
            <a:fld id="{C15653AC-5344-4A47-A70C-BCE67CC4B61A}" type="slidenum">
              <a:rPr kumimoji="1" lang="zh-CN" altLang="en-US" smtClean="0"/>
              <a:t>8</a:t>
            </a:fld>
            <a:endParaRPr kumimoji="1" lang="zh-CN" altLang="en-US"/>
          </a:p>
        </p:txBody>
      </p:sp>
    </p:spTree>
    <p:extLst>
      <p:ext uri="{BB962C8B-B14F-4D97-AF65-F5344CB8AC3E}">
        <p14:creationId xmlns:p14="http://schemas.microsoft.com/office/powerpoint/2010/main" val="3846536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a:t>Level of US Exports</a:t>
            </a:r>
          </a:p>
          <a:p>
            <a:pPr lvl="1">
              <a:buFont typeface="Arial"/>
              <a:buChar char="•"/>
            </a:pPr>
            <a:r>
              <a:rPr lang="en-US"/>
              <a:t>UK: $76.2B</a:t>
            </a:r>
            <a:endParaRPr lang="en-US">
              <a:ea typeface="Calibri"/>
              <a:cs typeface="Calibri"/>
            </a:endParaRPr>
          </a:p>
          <a:p>
            <a:pPr lvl="1">
              <a:buFont typeface="Arial"/>
              <a:buChar char="•"/>
            </a:pPr>
            <a:r>
              <a:rPr lang="en-US" b="1"/>
              <a:t>AU: $30.6B</a:t>
            </a:r>
            <a:endParaRPr lang="en-US" b="1">
              <a:ea typeface="Calibri"/>
              <a:cs typeface="Calibri"/>
            </a:endParaRPr>
          </a:p>
          <a:p>
            <a:pPr lvl="1">
              <a:buFont typeface="Arial"/>
              <a:buChar char="•"/>
            </a:pPr>
            <a:r>
              <a:rPr lang="en-US"/>
              <a:t>NZ: $4.17B</a:t>
            </a:r>
            <a:endParaRPr lang="en-US">
              <a:ea typeface="Calibri"/>
              <a:cs typeface="Calibri"/>
            </a:endParaRPr>
          </a:p>
          <a:p>
            <a:pPr lvl="1">
              <a:buFont typeface="Arial"/>
              <a:buChar char="•"/>
            </a:pPr>
            <a:r>
              <a:rPr lang="en-US"/>
              <a:t>FN: $2.65B</a:t>
            </a:r>
            <a:endParaRPr lang="en-US">
              <a:ea typeface="Calibri"/>
              <a:cs typeface="Calibri"/>
            </a:endParaRPr>
          </a:p>
          <a:p>
            <a:pPr lvl="1">
              <a:buFont typeface="Arial"/>
              <a:buChar char="•"/>
            </a:pPr>
            <a:r>
              <a:rPr lang="en-US"/>
              <a:t>CN: $151.3B</a:t>
            </a:r>
            <a:endParaRPr lang="en-US">
              <a:ea typeface="Calibri"/>
              <a:cs typeface="Calibri"/>
            </a:endParaRPr>
          </a:p>
          <a:p>
            <a:pPr lvl="1">
              <a:buFont typeface="Arial"/>
              <a:buChar char="•"/>
            </a:pPr>
            <a:r>
              <a:rPr lang="en-US"/>
              <a:t>DE: $72.6B</a:t>
            </a:r>
            <a:endParaRPr lang="en-US">
              <a:ea typeface="Calibri"/>
              <a:cs typeface="Calibri"/>
            </a:endParaRPr>
          </a:p>
          <a:p>
            <a:pPr marL="285750" indent="-285750">
              <a:buFont typeface="Arial"/>
              <a:buChar char="•"/>
            </a:pPr>
            <a:r>
              <a:rPr lang="en-US"/>
              <a:t>GDP Per Capita</a:t>
            </a:r>
            <a:endParaRPr lang="en-US">
              <a:ea typeface="Calibri"/>
              <a:cs typeface="Calibri"/>
            </a:endParaRPr>
          </a:p>
          <a:p>
            <a:pPr lvl="1">
              <a:buFont typeface="Arial"/>
              <a:buChar char="•"/>
            </a:pPr>
            <a:r>
              <a:rPr lang="en-US"/>
              <a:t>London: $68,569</a:t>
            </a:r>
            <a:endParaRPr lang="en-US">
              <a:ea typeface="Calibri"/>
              <a:cs typeface="Calibri"/>
            </a:endParaRPr>
          </a:p>
          <a:p>
            <a:pPr lvl="1">
              <a:buFont typeface="Arial"/>
              <a:buChar char="•"/>
            </a:pPr>
            <a:r>
              <a:rPr lang="en-US" b="1"/>
              <a:t>Sydney: $54,175</a:t>
            </a:r>
            <a:endParaRPr lang="en-US" b="1">
              <a:ea typeface="Calibri"/>
              <a:cs typeface="Calibri"/>
            </a:endParaRPr>
          </a:p>
          <a:p>
            <a:pPr lvl="1">
              <a:buFont typeface="Arial"/>
              <a:buChar char="•"/>
            </a:pPr>
            <a:r>
              <a:rPr lang="en-US"/>
              <a:t>Auckland: $46,974</a:t>
            </a:r>
            <a:endParaRPr lang="en-US">
              <a:ea typeface="Calibri"/>
              <a:cs typeface="Calibri"/>
            </a:endParaRPr>
          </a:p>
          <a:p>
            <a:pPr lvl="1">
              <a:buFont typeface="Arial"/>
              <a:buChar char="•"/>
            </a:pPr>
            <a:r>
              <a:rPr lang="en-US"/>
              <a:t>Helsinki: $59,289</a:t>
            </a:r>
            <a:endParaRPr lang="en-US">
              <a:ea typeface="Calibri"/>
              <a:cs typeface="Calibri"/>
            </a:endParaRPr>
          </a:p>
          <a:p>
            <a:pPr lvl="1">
              <a:buFont typeface="Arial"/>
              <a:buChar char="•"/>
            </a:pPr>
            <a:r>
              <a:rPr lang="en-US"/>
              <a:t>Beijing: $26,900</a:t>
            </a:r>
            <a:endParaRPr lang="en-US">
              <a:ea typeface="Calibri"/>
              <a:cs typeface="Calibri"/>
            </a:endParaRPr>
          </a:p>
          <a:p>
            <a:pPr lvl="1">
              <a:buFont typeface="Arial"/>
              <a:buChar char="•"/>
            </a:pPr>
            <a:r>
              <a:rPr lang="en-US"/>
              <a:t>Berlin: $45,993</a:t>
            </a:r>
            <a:endParaRPr lang="en-US">
              <a:ea typeface="Calibri"/>
              <a:cs typeface="Calibri"/>
            </a:endParaRPr>
          </a:p>
          <a:p>
            <a:pPr marL="285750" indent="-285750">
              <a:buFont typeface="Arial"/>
              <a:buChar char="•"/>
            </a:pPr>
            <a:r>
              <a:rPr lang="en-US"/>
              <a:t>Total Market for Outdoor Wear </a:t>
            </a:r>
            <a:endParaRPr lang="en-US">
              <a:ea typeface="Calibri"/>
              <a:cs typeface="Calibri"/>
            </a:endParaRPr>
          </a:p>
          <a:p>
            <a:pPr lvl="1">
              <a:buFont typeface="Arial"/>
              <a:buChar char="•"/>
            </a:pPr>
            <a:r>
              <a:rPr lang="en-US"/>
              <a:t>UK: $0.55B</a:t>
            </a:r>
            <a:endParaRPr lang="en-US">
              <a:ea typeface="Calibri"/>
              <a:cs typeface="Calibri"/>
            </a:endParaRPr>
          </a:p>
          <a:p>
            <a:pPr lvl="1">
              <a:buFont typeface="Arial"/>
              <a:buChar char="•"/>
            </a:pPr>
            <a:r>
              <a:rPr lang="en-US" b="1"/>
              <a:t>AU: $0.35B</a:t>
            </a:r>
            <a:endParaRPr lang="en-US" b="1">
              <a:ea typeface="Calibri"/>
              <a:cs typeface="Calibri"/>
            </a:endParaRPr>
          </a:p>
          <a:p>
            <a:pPr lvl="1">
              <a:buFont typeface="Arial"/>
              <a:buChar char="•"/>
            </a:pPr>
            <a:r>
              <a:rPr lang="en-US"/>
              <a:t>NZ: $82.3M</a:t>
            </a:r>
            <a:endParaRPr lang="en-US">
              <a:ea typeface="Calibri"/>
              <a:cs typeface="Calibri"/>
            </a:endParaRPr>
          </a:p>
          <a:p>
            <a:pPr lvl="1">
              <a:buFont typeface="Arial"/>
              <a:buChar char="•"/>
            </a:pPr>
            <a:r>
              <a:rPr lang="en-US"/>
              <a:t>FN: $82.45M</a:t>
            </a:r>
            <a:endParaRPr lang="en-US">
              <a:ea typeface="Calibri"/>
              <a:cs typeface="Calibri"/>
            </a:endParaRPr>
          </a:p>
          <a:p>
            <a:pPr lvl="1">
              <a:buFont typeface="Arial"/>
              <a:buChar char="•"/>
            </a:pPr>
            <a:r>
              <a:rPr lang="en-US"/>
              <a:t>CN:$23.15B</a:t>
            </a:r>
            <a:endParaRPr lang="en-US">
              <a:ea typeface="Calibri"/>
              <a:cs typeface="Calibri"/>
            </a:endParaRPr>
          </a:p>
          <a:p>
            <a:pPr lvl="1">
              <a:buFont typeface="Arial"/>
              <a:buChar char="•"/>
            </a:pPr>
            <a:r>
              <a:rPr lang="en-US"/>
              <a:t>DE: $292.7M</a:t>
            </a:r>
            <a:endParaRPr lang="en-US">
              <a:ea typeface="Calibri"/>
              <a:cs typeface="Calibri"/>
            </a:endParaRPr>
          </a:p>
          <a:p>
            <a:pPr marL="285750" indent="-285750">
              <a:buFont typeface="Arial"/>
              <a:buChar char="•"/>
            </a:pPr>
            <a:r>
              <a:rPr lang="en-US"/>
              <a:t>Online Shopping Presence</a:t>
            </a:r>
            <a:endParaRPr lang="en-US">
              <a:ea typeface="Calibri"/>
              <a:cs typeface="Calibri"/>
            </a:endParaRPr>
          </a:p>
          <a:p>
            <a:pPr lvl="1">
              <a:buFont typeface="Arial"/>
              <a:buChar char="•"/>
            </a:pPr>
            <a:r>
              <a:rPr lang="en-US"/>
              <a:t>UK: $161B, 38%</a:t>
            </a:r>
            <a:endParaRPr lang="en-US">
              <a:ea typeface="Calibri"/>
              <a:cs typeface="Calibri"/>
            </a:endParaRPr>
          </a:p>
          <a:p>
            <a:pPr lvl="1">
              <a:buFont typeface="Arial"/>
              <a:buChar char="•"/>
            </a:pPr>
            <a:r>
              <a:rPr lang="en-US" b="1"/>
              <a:t>AU: $0.35B,10%</a:t>
            </a:r>
            <a:endParaRPr lang="en-US" b="1">
              <a:ea typeface="Calibri"/>
              <a:cs typeface="Calibri"/>
            </a:endParaRPr>
          </a:p>
          <a:p>
            <a:pPr lvl="1">
              <a:buFont typeface="Arial"/>
              <a:buChar char="•"/>
            </a:pPr>
            <a:r>
              <a:rPr lang="en-US"/>
              <a:t>NZ: $5.5B, 18% </a:t>
            </a:r>
            <a:endParaRPr lang="en-US">
              <a:ea typeface="Calibri"/>
              <a:cs typeface="Calibri"/>
            </a:endParaRPr>
          </a:p>
          <a:p>
            <a:pPr lvl="1">
              <a:buFont typeface="Arial"/>
              <a:buChar char="•"/>
            </a:pPr>
            <a:r>
              <a:rPr lang="en-US"/>
              <a:t>FN: $82.45M,20%</a:t>
            </a:r>
            <a:endParaRPr lang="en-US">
              <a:ea typeface="Calibri"/>
              <a:cs typeface="Calibri"/>
            </a:endParaRPr>
          </a:p>
          <a:p>
            <a:pPr lvl="1">
              <a:buFont typeface="Arial"/>
              <a:buChar char="•"/>
            </a:pPr>
            <a:r>
              <a:rPr lang="en-US"/>
              <a:t>CN:$23.15B,27%</a:t>
            </a:r>
            <a:endParaRPr lang="en-US">
              <a:ea typeface="Calibri"/>
              <a:cs typeface="Calibri"/>
            </a:endParaRPr>
          </a:p>
          <a:p>
            <a:pPr lvl="1">
              <a:buFont typeface="Arial"/>
              <a:buChar char="•"/>
            </a:pPr>
            <a:r>
              <a:rPr lang="en-US"/>
              <a:t>DE: $292.7M,22%</a:t>
            </a:r>
            <a:endParaRPr lang="en-US">
              <a:ea typeface="Calibri"/>
              <a:cs typeface="Calibri"/>
            </a:endParaRPr>
          </a:p>
          <a:p>
            <a:pPr marL="285750" indent="-285750">
              <a:buFont typeface="Arial"/>
              <a:buChar char="•"/>
            </a:pPr>
            <a:r>
              <a:rPr lang="en-US"/>
              <a:t>Population</a:t>
            </a:r>
            <a:endParaRPr lang="en-US">
              <a:ea typeface="Calibri"/>
              <a:cs typeface="Calibri"/>
            </a:endParaRPr>
          </a:p>
          <a:p>
            <a:pPr lvl="1">
              <a:buFont typeface="Arial"/>
              <a:buChar char="•"/>
            </a:pPr>
            <a:r>
              <a:rPr lang="en-US"/>
              <a:t>London: 9.0  Million</a:t>
            </a:r>
            <a:endParaRPr lang="en-US">
              <a:ea typeface="Calibri"/>
              <a:cs typeface="Calibri"/>
            </a:endParaRPr>
          </a:p>
          <a:p>
            <a:pPr lvl="1">
              <a:buFont typeface="Arial"/>
              <a:buChar char="•"/>
            </a:pPr>
            <a:r>
              <a:rPr lang="en-US" b="1"/>
              <a:t>Sydney: 5.3 Million</a:t>
            </a:r>
            <a:endParaRPr lang="en-US" b="1">
              <a:ea typeface="Calibri"/>
              <a:cs typeface="Calibri"/>
            </a:endParaRPr>
          </a:p>
          <a:p>
            <a:pPr lvl="1">
              <a:buFont typeface="Arial"/>
              <a:buChar char="•"/>
            </a:pPr>
            <a:r>
              <a:rPr lang="en-US"/>
              <a:t>Auckland: 1.6 Million</a:t>
            </a:r>
            <a:endParaRPr lang="en-US">
              <a:ea typeface="Calibri"/>
              <a:cs typeface="Calibri"/>
            </a:endParaRPr>
          </a:p>
          <a:p>
            <a:pPr lvl="1">
              <a:buFont typeface="Arial"/>
              <a:buChar char="•"/>
            </a:pPr>
            <a:r>
              <a:rPr lang="en-US"/>
              <a:t>Helsinki: 0.632 Million</a:t>
            </a:r>
            <a:endParaRPr lang="en-US">
              <a:ea typeface="Calibri"/>
              <a:cs typeface="Calibri"/>
            </a:endParaRPr>
          </a:p>
          <a:p>
            <a:pPr lvl="1">
              <a:buFont typeface="Arial"/>
              <a:buChar char="•"/>
            </a:pPr>
            <a:r>
              <a:rPr lang="en-US"/>
              <a:t>Beijing: 21.54 Million</a:t>
            </a:r>
            <a:endParaRPr lang="en-US">
              <a:ea typeface="Calibri"/>
              <a:cs typeface="Calibri"/>
            </a:endParaRPr>
          </a:p>
          <a:p>
            <a:pPr lvl="1">
              <a:buFont typeface="Arial"/>
              <a:buChar char="•"/>
            </a:pPr>
            <a:r>
              <a:rPr lang="en-US"/>
              <a:t>Berlin: 3.57 Million</a:t>
            </a:r>
            <a:endParaRPr lang="en-US">
              <a:ea typeface="Calibri"/>
              <a:cs typeface="Calibri"/>
            </a:endParaRPr>
          </a:p>
        </p:txBody>
      </p:sp>
      <p:sp>
        <p:nvSpPr>
          <p:cNvPr id="4" name="Slide Number Placeholder 3"/>
          <p:cNvSpPr>
            <a:spLocks noGrp="1"/>
          </p:cNvSpPr>
          <p:nvPr>
            <p:ph type="sldNum" sz="quarter" idx="5"/>
          </p:nvPr>
        </p:nvSpPr>
        <p:spPr/>
        <p:txBody>
          <a:bodyPr/>
          <a:lstStyle/>
          <a:p>
            <a:fld id="{E285DBEF-08AC-4B54-A6E0-8578CA0DAF8D}" type="slidenum">
              <a:rPr lang="en-US"/>
              <a:t>10</a:t>
            </a:fld>
            <a:endParaRPr lang="en-US"/>
          </a:p>
        </p:txBody>
      </p:sp>
    </p:spTree>
    <p:extLst>
      <p:ext uri="{BB962C8B-B14F-4D97-AF65-F5344CB8AC3E}">
        <p14:creationId xmlns:p14="http://schemas.microsoft.com/office/powerpoint/2010/main" val="10201968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rtl="0">
              <a:spcBef>
                <a:spcPts val="0"/>
              </a:spcBef>
              <a:spcAft>
                <a:spcPts val="0"/>
              </a:spcAft>
            </a:pPr>
            <a:r>
              <a:rPr lang="en-US" altLang="zh-CN" sz="1800" b="0" i="0" u="none" strike="noStrike">
                <a:solidFill>
                  <a:srgbClr val="000000"/>
                </a:solidFill>
                <a:effectLst/>
                <a:latin typeface="Georgia" panose="02040502050405020303" pitchFamily="18" charset="0"/>
              </a:rPr>
              <a:t>Considerations such as Beijing's low GDP per capita and the unfavorable trade relations between the US and China raised concerns that there won’t be enough potential </a:t>
            </a:r>
            <a:r>
              <a:rPr lang="en-US" altLang="zh-CN" sz="1800" b="0" i="0" u="none" strike="noStrike" err="1">
                <a:solidFill>
                  <a:srgbClr val="000000"/>
                </a:solidFill>
                <a:effectLst/>
                <a:latin typeface="Georgia" panose="02040502050405020303" pitchFamily="18" charset="0"/>
              </a:rPr>
              <a:t>costomers</a:t>
            </a:r>
            <a:r>
              <a:rPr lang="en-US" altLang="zh-CN" sz="1800" b="0" i="0" u="none" strike="noStrike">
                <a:solidFill>
                  <a:srgbClr val="000000"/>
                </a:solidFill>
                <a:effectLst/>
                <a:latin typeface="Georgia" panose="02040502050405020303" pitchFamily="18" charset="0"/>
              </a:rPr>
              <a:t>.</a:t>
            </a:r>
            <a:endParaRPr lang="en-US" altLang="zh-CN" b="0" i="0" u="none" strike="noStrike">
              <a:solidFill>
                <a:srgbClr val="000000"/>
              </a:solidFill>
              <a:effectLst/>
            </a:endParaRPr>
          </a:p>
          <a:p>
            <a:pPr algn="l" rtl="0">
              <a:spcBef>
                <a:spcPts val="0"/>
              </a:spcBef>
              <a:spcAft>
                <a:spcPts val="0"/>
              </a:spcAft>
            </a:pPr>
            <a:br>
              <a:rPr lang="en-US" altLang="zh-CN" b="0" i="0" u="none" strike="noStrike">
                <a:solidFill>
                  <a:srgbClr val="000000"/>
                </a:solidFill>
                <a:effectLst/>
              </a:rPr>
            </a:br>
            <a:r>
              <a:rPr lang="en-US" altLang="zh-CN" sz="1800" b="0" i="0" u="none" strike="noStrike">
                <a:solidFill>
                  <a:srgbClr val="000000"/>
                </a:solidFill>
                <a:effectLst/>
                <a:latin typeface="Georgia" panose="02040502050405020303" pitchFamily="18" charset="0"/>
              </a:rPr>
              <a:t>On the other hand, Sydney displayed several favorable factors. Sydney's high GDP per capita indicated a greater ability to afford </a:t>
            </a:r>
            <a:r>
              <a:rPr lang="en-US" altLang="zh-CN" sz="1800" b="0" i="0" u="none" strike="noStrike" err="1">
                <a:solidFill>
                  <a:srgbClr val="000000"/>
                </a:solidFill>
                <a:effectLst/>
                <a:latin typeface="Georgia" panose="02040502050405020303" pitchFamily="18" charset="0"/>
              </a:rPr>
              <a:t>Filson’s</a:t>
            </a:r>
            <a:r>
              <a:rPr lang="en-US" altLang="zh-CN" sz="1800" b="0" i="0" u="none" strike="noStrike">
                <a:solidFill>
                  <a:srgbClr val="000000"/>
                </a:solidFill>
                <a:effectLst/>
                <a:latin typeface="Georgia" panose="02040502050405020303" pitchFamily="18" charset="0"/>
              </a:rPr>
              <a:t> products. The city also boasted a significant market for outdoor wear and a preference for high-quality, long-lasting, and sustainable products, aligning with the brand's values.</a:t>
            </a:r>
            <a:endParaRPr lang="en-US" altLang="zh-CN" b="0" i="0" u="none" strike="noStrike">
              <a:solidFill>
                <a:srgbClr val="000000"/>
              </a:solidFill>
              <a:effectLst/>
            </a:endParaRPr>
          </a:p>
          <a:p>
            <a:pPr algn="l" rtl="0">
              <a:spcBef>
                <a:spcPts val="0"/>
              </a:spcBef>
              <a:spcAft>
                <a:spcPts val="0"/>
              </a:spcAft>
            </a:pPr>
            <a:br>
              <a:rPr lang="en-US" altLang="zh-CN" b="0" i="0" u="none" strike="noStrike">
                <a:solidFill>
                  <a:srgbClr val="000000"/>
                </a:solidFill>
                <a:effectLst/>
              </a:rPr>
            </a:br>
            <a:r>
              <a:rPr lang="en-US" altLang="zh-CN" sz="1800" b="0" i="0" u="none" strike="noStrike">
                <a:solidFill>
                  <a:srgbClr val="000000"/>
                </a:solidFill>
                <a:effectLst/>
                <a:latin typeface="Georgia" panose="02040502050405020303" pitchFamily="18" charset="0"/>
              </a:rPr>
              <a:t>Therefore, despite Beijing's higher score, we decided to choose Sydney as the target market due to the confidence in the purchasing power and preferences of Sydney's consumers, which seemed more realistic and aligned with the brand's objectives.</a:t>
            </a:r>
            <a:endParaRPr lang="en-US" altLang="zh-CN" b="0" i="0" u="none" strike="noStrike">
              <a:solidFill>
                <a:srgbClr val="000000"/>
              </a:solidFill>
              <a:effectLst/>
            </a:endParaRPr>
          </a:p>
        </p:txBody>
      </p:sp>
      <p:sp>
        <p:nvSpPr>
          <p:cNvPr id="4" name="灯片编号占位符 3"/>
          <p:cNvSpPr>
            <a:spLocks noGrp="1"/>
          </p:cNvSpPr>
          <p:nvPr>
            <p:ph type="sldNum" sz="quarter" idx="5"/>
          </p:nvPr>
        </p:nvSpPr>
        <p:spPr/>
        <p:txBody>
          <a:bodyPr/>
          <a:lstStyle/>
          <a:p>
            <a:fld id="{E285DBEF-08AC-4B54-A6E0-8578CA0DAF8D}" type="slidenum">
              <a:rPr lang="en-US" altLang="zh-CN" smtClean="0"/>
              <a:t>11</a:t>
            </a:fld>
            <a:endParaRPr lang="zh-CN" altLang="en-US"/>
          </a:p>
        </p:txBody>
      </p:sp>
    </p:spTree>
    <p:extLst>
      <p:ext uri="{BB962C8B-B14F-4D97-AF65-F5344CB8AC3E}">
        <p14:creationId xmlns:p14="http://schemas.microsoft.com/office/powerpoint/2010/main" val="8750190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endParaRPr lang="en-US">
              <a:ea typeface="Calibri"/>
              <a:cs typeface="Calibri"/>
            </a:endParaRPr>
          </a:p>
        </p:txBody>
      </p:sp>
      <p:sp>
        <p:nvSpPr>
          <p:cNvPr id="4" name="Slide Number Placeholder 3"/>
          <p:cNvSpPr>
            <a:spLocks noGrp="1"/>
          </p:cNvSpPr>
          <p:nvPr>
            <p:ph type="sldNum" sz="quarter" idx="5"/>
          </p:nvPr>
        </p:nvSpPr>
        <p:spPr/>
        <p:txBody>
          <a:bodyPr/>
          <a:lstStyle/>
          <a:p>
            <a:fld id="{E285DBEF-08AC-4B54-A6E0-8578CA0DAF8D}" type="slidenum">
              <a:rPr lang="en-US"/>
              <a:t>12</a:t>
            </a:fld>
            <a:endParaRPr lang="en-US"/>
          </a:p>
        </p:txBody>
      </p:sp>
    </p:spTree>
    <p:extLst>
      <p:ext uri="{BB962C8B-B14F-4D97-AF65-F5344CB8AC3E}">
        <p14:creationId xmlns:p14="http://schemas.microsoft.com/office/powerpoint/2010/main" val="27763878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270CDF93-D0F3-4139-92DB-63E8A33D1741}" type="slidenum">
              <a:rPr lang="en-US" altLang="zh-CN" smtClean="0"/>
              <a:t>13</a:t>
            </a:fld>
            <a:endParaRPr lang="zh-CN" altLang="en-US"/>
          </a:p>
        </p:txBody>
      </p:sp>
    </p:spTree>
    <p:extLst>
      <p:ext uri="{BB962C8B-B14F-4D97-AF65-F5344CB8AC3E}">
        <p14:creationId xmlns:p14="http://schemas.microsoft.com/office/powerpoint/2010/main" val="1007511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evaluating our market entry strategy with an already globalized company like Filson, it was decided that a new store or, direct presence was the way to go. Filson already had purchasing channels in many countries with physical stores that can also assist e-commerce business. Business in Europe being centered in Italy, orders can be fulfilled in all parts of Europe, within 10 days, but Australia is an underexplored market. Filson's recognition in the southern hemisphere is lacking, and separate transoceanic transportation costs resources. Filson's past market entry was through directly setting up stores. It is more important for the brand to be independently recognized by the public and controlled by the company when setting the entry strategy. </a:t>
            </a:r>
          </a:p>
          <a:p>
            <a:br>
              <a:rPr lang="en-US"/>
            </a:br>
            <a:endParaRPr lang="en-US"/>
          </a:p>
        </p:txBody>
      </p:sp>
      <p:sp>
        <p:nvSpPr>
          <p:cNvPr id="4" name="Slide Number Placeholder 3"/>
          <p:cNvSpPr>
            <a:spLocks noGrp="1"/>
          </p:cNvSpPr>
          <p:nvPr>
            <p:ph type="sldNum" sz="quarter" idx="5"/>
          </p:nvPr>
        </p:nvSpPr>
        <p:spPr/>
        <p:txBody>
          <a:bodyPr/>
          <a:lstStyle/>
          <a:p>
            <a:fld id="{270CDF93-D0F3-4139-92DB-63E8A33D1741}" type="slidenum">
              <a:t>14</a:t>
            </a:fld>
            <a:endParaRPr lang="en-US"/>
          </a:p>
        </p:txBody>
      </p:sp>
    </p:spTree>
    <p:extLst>
      <p:ext uri="{BB962C8B-B14F-4D97-AF65-F5344CB8AC3E}">
        <p14:creationId xmlns:p14="http://schemas.microsoft.com/office/powerpoint/2010/main" val="4087964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1/6/24</a:t>
            </a:fld>
            <a:endParaRPr lang="en-US"/>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74974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1/6/24</a:t>
            </a:fld>
            <a:endParaRPr lang="en-US"/>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438450"/>
      </p:ext>
    </p:extLst>
  </p:cSld>
  <p:clrMap bg1="lt1" tx1="dk1" bg2="lt2" tx2="dk2" accent1="accent1" accent2="accent2" accent3="accent3" accent4="accent4" accent5="accent5" accent6="accent6" hlink="hlink" folHlink="folHlink"/>
  <p:sldLayoutIdLst>
    <p:sldLayoutId id="2147483682"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7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1/6/24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3.sv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2.png"/><Relationship Id="rId7" Type="http://schemas.openxmlformats.org/officeDocument/2006/relationships/diagramColors" Target="../diagrams/colors1.xml"/><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6" name="Rectangle 145">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28663" y="1422400"/>
            <a:ext cx="5367337" cy="2387600"/>
          </a:xfrm>
        </p:spPr>
        <p:txBody>
          <a:bodyPr>
            <a:normAutofit/>
          </a:bodyPr>
          <a:lstStyle/>
          <a:p>
            <a:pPr algn="l"/>
            <a:r>
              <a:rPr lang="en-US" sz="5000" err="1">
                <a:solidFill>
                  <a:schemeClr val="bg1"/>
                </a:solidFill>
                <a:latin typeface="Georgia Pro"/>
                <a:cs typeface="Calibri Light"/>
              </a:rPr>
              <a:t>Filson</a:t>
            </a:r>
            <a:r>
              <a:rPr lang="en-US" sz="5000">
                <a:solidFill>
                  <a:schemeClr val="bg1"/>
                </a:solidFill>
                <a:latin typeface="Georgia Pro"/>
                <a:cs typeface="Calibri Light"/>
              </a:rPr>
              <a:t> </a:t>
            </a:r>
            <a:br>
              <a:rPr lang="en-US" sz="5000">
                <a:solidFill>
                  <a:schemeClr val="bg1"/>
                </a:solidFill>
                <a:latin typeface="Georgia Pro"/>
                <a:cs typeface="Calibri Light"/>
              </a:rPr>
            </a:br>
            <a:r>
              <a:rPr lang="en-US" sz="5000">
                <a:solidFill>
                  <a:schemeClr val="bg1"/>
                </a:solidFill>
                <a:latin typeface="Georgia Pro"/>
                <a:cs typeface="Calibri Light"/>
              </a:rPr>
              <a:t>Growth Executive Briefing</a:t>
            </a:r>
          </a:p>
        </p:txBody>
      </p:sp>
      <p:sp>
        <p:nvSpPr>
          <p:cNvPr id="3" name="Subtitle 2"/>
          <p:cNvSpPr>
            <a:spLocks noGrp="1"/>
          </p:cNvSpPr>
          <p:nvPr>
            <p:ph type="subTitle" idx="1"/>
          </p:nvPr>
        </p:nvSpPr>
        <p:spPr>
          <a:xfrm>
            <a:off x="728663" y="4271963"/>
            <a:ext cx="5505449" cy="1285874"/>
          </a:xfrm>
        </p:spPr>
        <p:txBody>
          <a:bodyPr vert="horz" lIns="91440" tIns="45720" rIns="91440" bIns="45720" rtlCol="0">
            <a:normAutofit/>
          </a:bodyPr>
          <a:lstStyle/>
          <a:p>
            <a:pPr algn="l"/>
            <a:r>
              <a:rPr lang="en-US" sz="2000">
                <a:solidFill>
                  <a:schemeClr val="bg1"/>
                </a:solidFill>
                <a:latin typeface="Georgia Pro"/>
                <a:ea typeface="Calibri"/>
                <a:cs typeface="Calibri"/>
              </a:rPr>
              <a:t>By: The Granolas</a:t>
            </a:r>
          </a:p>
          <a:p>
            <a:pPr algn="l"/>
            <a:endParaRPr lang="en-US" sz="2000">
              <a:solidFill>
                <a:schemeClr val="bg1"/>
              </a:solidFill>
              <a:latin typeface="Georgia Pro"/>
              <a:ea typeface="Calibri"/>
              <a:cs typeface="Calibri"/>
            </a:endParaRPr>
          </a:p>
        </p:txBody>
      </p:sp>
      <p:sp>
        <p:nvSpPr>
          <p:cNvPr id="147" name="Rectangle 146">
            <a:extLst>
              <a:ext uri="{FF2B5EF4-FFF2-40B4-BE49-F238E27FC236}">
                <a16:creationId xmlns:a16="http://schemas.microsoft.com/office/drawing/2014/main" id="{1A89CBBC-7743-43D9-A324-25CB472E9B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4112" y="638849"/>
            <a:ext cx="5505449" cy="547564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and white logo&#10;&#10;Description automatically generated">
            <a:extLst>
              <a:ext uri="{FF2B5EF4-FFF2-40B4-BE49-F238E27FC236}">
                <a16:creationId xmlns:a16="http://schemas.microsoft.com/office/drawing/2014/main" id="{16E081A6-F205-7ED0-5144-2F3FA76CB64C}"/>
              </a:ext>
            </a:extLst>
          </p:cNvPr>
          <p:cNvPicPr>
            <a:picLocks noChangeAspect="1"/>
          </p:cNvPicPr>
          <p:nvPr/>
        </p:nvPicPr>
        <p:blipFill>
          <a:blip r:embed="rId2"/>
          <a:stretch>
            <a:fillRect/>
          </a:stretch>
        </p:blipFill>
        <p:spPr>
          <a:xfrm>
            <a:off x="6666467" y="1056303"/>
            <a:ext cx="4640737" cy="4640737"/>
          </a:xfrm>
          <a:prstGeom prst="rect">
            <a:avLst/>
          </a:prstGeom>
        </p:spPr>
      </p:pic>
      <p:sp>
        <p:nvSpPr>
          <p:cNvPr id="10" name="Slide Number Placeholder 9">
            <a:extLst>
              <a:ext uri="{FF2B5EF4-FFF2-40B4-BE49-F238E27FC236}">
                <a16:creationId xmlns:a16="http://schemas.microsoft.com/office/drawing/2014/main" id="{33601643-4EDB-2F6C-0535-7937C7A9E802}"/>
              </a:ext>
            </a:extLst>
          </p:cNvPr>
          <p:cNvSpPr>
            <a:spLocks noGrp="1"/>
          </p:cNvSpPr>
          <p:nvPr>
            <p:ph type="sldNum" sz="quarter" idx="12"/>
          </p:nvPr>
        </p:nvSpPr>
        <p:spPr/>
        <p:txBody>
          <a:bodyPr/>
          <a:lstStyle/>
          <a:p>
            <a:fld id="{330EA680-D336-4FF7-8B7A-9848BB0A1C32}" type="slidenum">
              <a:rPr lang="en-US" smtClean="0">
                <a:latin typeface="Georgia Pro"/>
              </a:rPr>
              <a:t>1</a:t>
            </a:fld>
            <a:endParaRPr lang="en-US">
              <a:latin typeface="Georgia Pro"/>
            </a:endParaRPr>
          </a:p>
        </p:txBody>
      </p:sp>
      <p:sp>
        <p:nvSpPr>
          <p:cNvPr id="5" name="Footer Placeholder 4">
            <a:extLst>
              <a:ext uri="{FF2B5EF4-FFF2-40B4-BE49-F238E27FC236}">
                <a16:creationId xmlns:a16="http://schemas.microsoft.com/office/drawing/2014/main" id="{97A176BB-075F-A0FD-2243-C6D3238F97C1}"/>
              </a:ext>
            </a:extLst>
          </p:cNvPr>
          <p:cNvSpPr>
            <a:spLocks noGrp="1"/>
          </p:cNvSpPr>
          <p:nvPr>
            <p:ph type="ftr" sz="quarter" idx="11"/>
          </p:nvPr>
        </p:nvSpPr>
        <p:spPr/>
        <p:txBody>
          <a:bodyPr/>
          <a:lstStyle/>
          <a:p>
            <a:r>
              <a:rPr lang="en-US">
                <a:latin typeface="Georgia Pro"/>
              </a:rPr>
              <a:t>Natalie</a:t>
            </a:r>
          </a:p>
        </p:txBody>
      </p:sp>
    </p:spTree>
    <p:extLst>
      <p:ext uri="{BB962C8B-B14F-4D97-AF65-F5344CB8AC3E}">
        <p14:creationId xmlns:p14="http://schemas.microsoft.com/office/powerpoint/2010/main" val="1503201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434885D-0039-92B3-FBF4-CE6EC78ACB07}"/>
              </a:ext>
            </a:extLst>
          </p:cNvPr>
          <p:cNvSpPr txBox="1"/>
          <p:nvPr/>
        </p:nvSpPr>
        <p:spPr>
          <a:xfrm>
            <a:off x="556532" y="643467"/>
            <a:ext cx="11210925" cy="74483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3200" kern="1200">
                <a:solidFill>
                  <a:schemeClr val="bg1"/>
                </a:solidFill>
                <a:latin typeface="Georgia Pro"/>
                <a:ea typeface="+mj-ea"/>
                <a:cs typeface="+mj-cs"/>
              </a:rPr>
              <a:t>Market Selection Model</a:t>
            </a:r>
          </a:p>
        </p:txBody>
      </p:sp>
      <p:graphicFrame>
        <p:nvGraphicFramePr>
          <p:cNvPr id="4" name="Table 3">
            <a:extLst>
              <a:ext uri="{FF2B5EF4-FFF2-40B4-BE49-F238E27FC236}">
                <a16:creationId xmlns:a16="http://schemas.microsoft.com/office/drawing/2014/main" id="{5B209F89-FE57-93AA-9EC5-374336CE0404}"/>
              </a:ext>
            </a:extLst>
          </p:cNvPr>
          <p:cNvGraphicFramePr>
            <a:graphicFrameLocks noGrp="1"/>
          </p:cNvGraphicFramePr>
          <p:nvPr>
            <p:extLst>
              <p:ext uri="{D42A27DB-BD31-4B8C-83A1-F6EECF244321}">
                <p14:modId xmlns:p14="http://schemas.microsoft.com/office/powerpoint/2010/main" val="1611161219"/>
              </p:ext>
            </p:extLst>
          </p:nvPr>
        </p:nvGraphicFramePr>
        <p:xfrm>
          <a:off x="221941" y="1716349"/>
          <a:ext cx="11744884" cy="4437410"/>
        </p:xfrm>
        <a:graphic>
          <a:graphicData uri="http://schemas.openxmlformats.org/drawingml/2006/table">
            <a:tbl>
              <a:tblPr firstRow="1" bandRow="1">
                <a:solidFill>
                  <a:srgbClr val="F2F2F2">
                    <a:alpha val="45098"/>
                  </a:srgbClr>
                </a:solidFill>
                <a:tableStyleId>{638B1855-1B75-4FBE-930C-398BA8C253C6}</a:tableStyleId>
              </a:tblPr>
              <a:tblGrid>
                <a:gridCol w="758349">
                  <a:extLst>
                    <a:ext uri="{9D8B030D-6E8A-4147-A177-3AD203B41FA5}">
                      <a16:colId xmlns:a16="http://schemas.microsoft.com/office/drawing/2014/main" val="930166899"/>
                    </a:ext>
                  </a:extLst>
                </a:gridCol>
                <a:gridCol w="807804">
                  <a:extLst>
                    <a:ext uri="{9D8B030D-6E8A-4147-A177-3AD203B41FA5}">
                      <a16:colId xmlns:a16="http://schemas.microsoft.com/office/drawing/2014/main" val="1581315889"/>
                    </a:ext>
                  </a:extLst>
                </a:gridCol>
                <a:gridCol w="667683">
                  <a:extLst>
                    <a:ext uri="{9D8B030D-6E8A-4147-A177-3AD203B41FA5}">
                      <a16:colId xmlns:a16="http://schemas.microsoft.com/office/drawing/2014/main" val="624816010"/>
                    </a:ext>
                  </a:extLst>
                </a:gridCol>
                <a:gridCol w="608614">
                  <a:extLst>
                    <a:ext uri="{9D8B030D-6E8A-4147-A177-3AD203B41FA5}">
                      <a16:colId xmlns:a16="http://schemas.microsoft.com/office/drawing/2014/main" val="3315365130"/>
                    </a:ext>
                  </a:extLst>
                </a:gridCol>
                <a:gridCol w="807804">
                  <a:extLst>
                    <a:ext uri="{9D8B030D-6E8A-4147-A177-3AD203B41FA5}">
                      <a16:colId xmlns:a16="http://schemas.microsoft.com/office/drawing/2014/main" val="3149928117"/>
                    </a:ext>
                  </a:extLst>
                </a:gridCol>
                <a:gridCol w="704775">
                  <a:extLst>
                    <a:ext uri="{9D8B030D-6E8A-4147-A177-3AD203B41FA5}">
                      <a16:colId xmlns:a16="http://schemas.microsoft.com/office/drawing/2014/main" val="381836075"/>
                    </a:ext>
                  </a:extLst>
                </a:gridCol>
                <a:gridCol w="608614">
                  <a:extLst>
                    <a:ext uri="{9D8B030D-6E8A-4147-A177-3AD203B41FA5}">
                      <a16:colId xmlns:a16="http://schemas.microsoft.com/office/drawing/2014/main" val="3591206597"/>
                    </a:ext>
                  </a:extLst>
                </a:gridCol>
                <a:gridCol w="807804">
                  <a:extLst>
                    <a:ext uri="{9D8B030D-6E8A-4147-A177-3AD203B41FA5}">
                      <a16:colId xmlns:a16="http://schemas.microsoft.com/office/drawing/2014/main" val="1812527104"/>
                    </a:ext>
                  </a:extLst>
                </a:gridCol>
                <a:gridCol w="667683">
                  <a:extLst>
                    <a:ext uri="{9D8B030D-6E8A-4147-A177-3AD203B41FA5}">
                      <a16:colId xmlns:a16="http://schemas.microsoft.com/office/drawing/2014/main" val="4265831752"/>
                    </a:ext>
                  </a:extLst>
                </a:gridCol>
                <a:gridCol w="608614">
                  <a:extLst>
                    <a:ext uri="{9D8B030D-6E8A-4147-A177-3AD203B41FA5}">
                      <a16:colId xmlns:a16="http://schemas.microsoft.com/office/drawing/2014/main" val="3768998104"/>
                    </a:ext>
                  </a:extLst>
                </a:gridCol>
                <a:gridCol w="807804">
                  <a:extLst>
                    <a:ext uri="{9D8B030D-6E8A-4147-A177-3AD203B41FA5}">
                      <a16:colId xmlns:a16="http://schemas.microsoft.com/office/drawing/2014/main" val="3868325982"/>
                    </a:ext>
                  </a:extLst>
                </a:gridCol>
                <a:gridCol w="667683">
                  <a:extLst>
                    <a:ext uri="{9D8B030D-6E8A-4147-A177-3AD203B41FA5}">
                      <a16:colId xmlns:a16="http://schemas.microsoft.com/office/drawing/2014/main" val="2212638344"/>
                    </a:ext>
                  </a:extLst>
                </a:gridCol>
                <a:gridCol w="608614">
                  <a:extLst>
                    <a:ext uri="{9D8B030D-6E8A-4147-A177-3AD203B41FA5}">
                      <a16:colId xmlns:a16="http://schemas.microsoft.com/office/drawing/2014/main" val="3828270359"/>
                    </a:ext>
                  </a:extLst>
                </a:gridCol>
                <a:gridCol w="807804">
                  <a:extLst>
                    <a:ext uri="{9D8B030D-6E8A-4147-A177-3AD203B41FA5}">
                      <a16:colId xmlns:a16="http://schemas.microsoft.com/office/drawing/2014/main" val="3812140540"/>
                    </a:ext>
                  </a:extLst>
                </a:gridCol>
                <a:gridCol w="667683">
                  <a:extLst>
                    <a:ext uri="{9D8B030D-6E8A-4147-A177-3AD203B41FA5}">
                      <a16:colId xmlns:a16="http://schemas.microsoft.com/office/drawing/2014/main" val="2628622227"/>
                    </a:ext>
                  </a:extLst>
                </a:gridCol>
                <a:gridCol w="608614">
                  <a:extLst>
                    <a:ext uri="{9D8B030D-6E8A-4147-A177-3AD203B41FA5}">
                      <a16:colId xmlns:a16="http://schemas.microsoft.com/office/drawing/2014/main" val="185058021"/>
                    </a:ext>
                  </a:extLst>
                </a:gridCol>
                <a:gridCol w="528938">
                  <a:extLst>
                    <a:ext uri="{9D8B030D-6E8A-4147-A177-3AD203B41FA5}">
                      <a16:colId xmlns:a16="http://schemas.microsoft.com/office/drawing/2014/main" val="3881605428"/>
                    </a:ext>
                  </a:extLst>
                </a:gridCol>
              </a:tblGrid>
              <a:tr h="690518">
                <a:tc>
                  <a:txBody>
                    <a:bodyPr/>
                    <a:lstStyle/>
                    <a:p>
                      <a:r>
                        <a:rPr lang="en-US" sz="1100" b="0" cap="none" spc="0">
                          <a:solidFill>
                            <a:schemeClr val="bg1"/>
                          </a:solidFill>
                          <a:latin typeface="Georgia Pro"/>
                        </a:rPr>
                        <a:t>City, Country</a:t>
                      </a:r>
                    </a:p>
                  </a:txBody>
                  <a:tcPr marL="37524" marR="37524" marT="73469" marB="18762" anchor="ctr">
                    <a:lnL w="12700" cmpd="sng">
                      <a:noFill/>
                    </a:lnL>
                    <a:lnR w="12700" cmpd="sng">
                      <a:noFill/>
                    </a:lnR>
                    <a:lnT w="19050" cap="flat" cmpd="sng" algn="ctr">
                      <a:noFill/>
                      <a:prstDash val="solid"/>
                    </a:lnT>
                    <a:lnB w="38100" cmpd="sng">
                      <a:noFill/>
                    </a:lnB>
                    <a:solidFill>
                      <a:schemeClr val="tx1"/>
                    </a:solidFill>
                  </a:tcPr>
                </a:tc>
                <a:tc>
                  <a:txBody>
                    <a:bodyPr/>
                    <a:lstStyle/>
                    <a:p>
                      <a:r>
                        <a:rPr lang="en-US" sz="1100" b="0" kern="1200" cap="none" spc="0">
                          <a:solidFill>
                            <a:schemeClr val="bg1"/>
                          </a:solidFill>
                          <a:latin typeface="Georgia Pro"/>
                        </a:rPr>
                        <a:t>Indicator 1</a:t>
                      </a:r>
                    </a:p>
                  </a:txBody>
                  <a:tcPr marL="37524" marR="37524" marT="73469" marB="18762" anchor="ctr">
                    <a:lnL w="12700" cmpd="sng">
                      <a:noFill/>
                    </a:lnL>
                    <a:lnR w="12700" cmpd="sng">
                      <a:noFill/>
                    </a:lnR>
                    <a:lnT w="19050" cap="flat" cmpd="sng" algn="ctr">
                      <a:noFill/>
                      <a:prstDash val="solid"/>
                    </a:lnT>
                    <a:lnB w="38100" cmpd="sng">
                      <a:noFill/>
                    </a:lnB>
                    <a:solidFill>
                      <a:schemeClr val="tx1"/>
                    </a:solidFill>
                  </a:tcPr>
                </a:tc>
                <a:tc>
                  <a:txBody>
                    <a:bodyPr/>
                    <a:lstStyle/>
                    <a:p>
                      <a:r>
                        <a:rPr lang="en-US" sz="1100" b="0" cap="none" spc="0">
                          <a:solidFill>
                            <a:schemeClr val="bg1"/>
                          </a:solidFill>
                          <a:latin typeface="Georgia Pro"/>
                        </a:rPr>
                        <a:t>Weight</a:t>
                      </a:r>
                    </a:p>
                  </a:txBody>
                  <a:tcPr marL="37524" marR="37524" marT="73469" marB="18762" anchor="ctr">
                    <a:lnL w="12700" cmpd="sng">
                      <a:noFill/>
                    </a:lnL>
                    <a:lnR w="12700" cmpd="sng">
                      <a:noFill/>
                    </a:lnR>
                    <a:lnT w="19050" cap="flat" cmpd="sng" algn="ctr">
                      <a:noFill/>
                      <a:prstDash val="solid"/>
                    </a:lnT>
                    <a:lnB w="38100" cmpd="sng">
                      <a:noFill/>
                    </a:lnB>
                    <a:solidFill>
                      <a:schemeClr val="tx1"/>
                    </a:solidFill>
                  </a:tcPr>
                </a:tc>
                <a:tc>
                  <a:txBody>
                    <a:bodyPr/>
                    <a:lstStyle/>
                    <a:p>
                      <a:r>
                        <a:rPr lang="en-US" sz="1100" b="0" cap="none" spc="0">
                          <a:solidFill>
                            <a:schemeClr val="bg1"/>
                          </a:solidFill>
                          <a:latin typeface="Georgia Pro"/>
                        </a:rPr>
                        <a:t>Points</a:t>
                      </a:r>
                    </a:p>
                  </a:txBody>
                  <a:tcPr marL="37524" marR="37524" marT="73469" marB="18762" anchor="ctr">
                    <a:lnL w="12700" cmpd="sng">
                      <a:noFill/>
                    </a:lnL>
                    <a:lnR w="12700" cmpd="sng">
                      <a:noFill/>
                    </a:lnR>
                    <a:lnT w="19050" cap="flat" cmpd="sng" algn="ctr">
                      <a:noFill/>
                      <a:prstDash val="solid"/>
                    </a:lnT>
                    <a:lnB w="38100" cmpd="sng">
                      <a:noFill/>
                    </a:lnB>
                    <a:solidFill>
                      <a:schemeClr val="tx1"/>
                    </a:solidFill>
                  </a:tcPr>
                </a:tc>
                <a:tc>
                  <a:txBody>
                    <a:bodyPr/>
                    <a:lstStyle/>
                    <a:p>
                      <a:pPr lvl="0" algn="l">
                        <a:lnSpc>
                          <a:spcPct val="100000"/>
                        </a:lnSpc>
                        <a:spcBef>
                          <a:spcPts val="0"/>
                        </a:spcBef>
                        <a:spcAft>
                          <a:spcPts val="0"/>
                        </a:spcAft>
                        <a:buNone/>
                      </a:pPr>
                      <a:r>
                        <a:rPr lang="en-US" sz="1100" b="0" i="0" u="none" strike="noStrike" cap="none" spc="0" noProof="0">
                          <a:solidFill>
                            <a:schemeClr val="bg1"/>
                          </a:solidFill>
                          <a:latin typeface="Georgia Pro"/>
                        </a:rPr>
                        <a:t>Indicator 2</a:t>
                      </a:r>
                    </a:p>
                  </a:txBody>
                  <a:tcPr marL="37524" marR="37524" marT="73469" marB="18762" anchor="ctr">
                    <a:lnL w="12700" cmpd="sng">
                      <a:noFill/>
                    </a:lnL>
                    <a:lnR w="12700" cmpd="sng">
                      <a:noFill/>
                    </a:lnR>
                    <a:lnT w="19050" cap="flat" cmpd="sng" algn="ctr">
                      <a:noFill/>
                      <a:prstDash val="solid"/>
                    </a:lnT>
                    <a:lnB w="38100" cmpd="sng">
                      <a:noFill/>
                    </a:lnB>
                    <a:solidFill>
                      <a:schemeClr val="tx1"/>
                    </a:solidFill>
                  </a:tcPr>
                </a:tc>
                <a:tc>
                  <a:txBody>
                    <a:bodyPr/>
                    <a:lstStyle/>
                    <a:p>
                      <a:r>
                        <a:rPr lang="en-US" sz="1100" b="0" cap="none" spc="0">
                          <a:solidFill>
                            <a:schemeClr val="bg1"/>
                          </a:solidFill>
                          <a:latin typeface="Georgia Pro"/>
                        </a:rPr>
                        <a:t>Weight </a:t>
                      </a:r>
                    </a:p>
                  </a:txBody>
                  <a:tcPr marL="37524" marR="37524" marT="73469" marB="18762" anchor="ctr">
                    <a:lnL w="12700" cmpd="sng">
                      <a:noFill/>
                    </a:lnL>
                    <a:lnR w="12700" cmpd="sng">
                      <a:noFill/>
                    </a:lnR>
                    <a:lnT w="19050" cap="flat" cmpd="sng" algn="ctr">
                      <a:noFill/>
                      <a:prstDash val="solid"/>
                    </a:lnT>
                    <a:lnB w="38100" cmpd="sng">
                      <a:noFill/>
                    </a:lnB>
                    <a:solidFill>
                      <a:schemeClr val="tx1"/>
                    </a:solidFill>
                  </a:tcPr>
                </a:tc>
                <a:tc>
                  <a:txBody>
                    <a:bodyPr/>
                    <a:lstStyle/>
                    <a:p>
                      <a:r>
                        <a:rPr lang="en-US" sz="1100" b="0" cap="none" spc="0">
                          <a:solidFill>
                            <a:schemeClr val="bg1"/>
                          </a:solidFill>
                          <a:latin typeface="Georgia Pro"/>
                        </a:rPr>
                        <a:t>Points</a:t>
                      </a:r>
                    </a:p>
                  </a:txBody>
                  <a:tcPr marL="37524" marR="37524" marT="73469" marB="18762" anchor="ctr">
                    <a:lnL w="12700" cmpd="sng">
                      <a:noFill/>
                    </a:lnL>
                    <a:lnR w="12700" cmpd="sng">
                      <a:noFill/>
                    </a:lnR>
                    <a:lnT w="19050" cap="flat" cmpd="sng" algn="ctr">
                      <a:noFill/>
                      <a:prstDash val="solid"/>
                    </a:lnT>
                    <a:lnB w="38100" cmpd="sng">
                      <a:noFill/>
                    </a:lnB>
                    <a:solidFill>
                      <a:schemeClr val="tx1"/>
                    </a:solidFill>
                  </a:tcPr>
                </a:tc>
                <a:tc>
                  <a:txBody>
                    <a:bodyPr/>
                    <a:lstStyle/>
                    <a:p>
                      <a:r>
                        <a:rPr lang="en-US" sz="1100" b="0" cap="none" spc="0">
                          <a:solidFill>
                            <a:schemeClr val="bg1"/>
                          </a:solidFill>
                          <a:latin typeface="Georgia Pro"/>
                        </a:rPr>
                        <a:t>Indicator 3</a:t>
                      </a:r>
                    </a:p>
                  </a:txBody>
                  <a:tcPr marL="37524" marR="37524" marT="73469" marB="18762" anchor="ctr">
                    <a:lnL w="12700" cmpd="sng">
                      <a:noFill/>
                    </a:lnL>
                    <a:lnR w="12700" cmpd="sng">
                      <a:noFill/>
                    </a:lnR>
                    <a:lnT w="19050" cap="flat" cmpd="sng" algn="ctr">
                      <a:noFill/>
                      <a:prstDash val="solid"/>
                    </a:lnT>
                    <a:lnB w="38100" cmpd="sng">
                      <a:noFill/>
                    </a:lnB>
                    <a:solidFill>
                      <a:schemeClr val="tx1"/>
                    </a:solidFill>
                  </a:tcPr>
                </a:tc>
                <a:tc>
                  <a:txBody>
                    <a:bodyPr/>
                    <a:lstStyle/>
                    <a:p>
                      <a:r>
                        <a:rPr lang="en-US" sz="1100" b="0" cap="none" spc="0">
                          <a:solidFill>
                            <a:schemeClr val="bg1"/>
                          </a:solidFill>
                          <a:latin typeface="Georgia Pro"/>
                        </a:rPr>
                        <a:t>Weight</a:t>
                      </a:r>
                    </a:p>
                  </a:txBody>
                  <a:tcPr marL="37524" marR="37524" marT="73469" marB="18762" anchor="ctr">
                    <a:lnL w="12700" cmpd="sng">
                      <a:noFill/>
                    </a:lnL>
                    <a:lnR w="12700" cmpd="sng">
                      <a:noFill/>
                    </a:lnR>
                    <a:lnT w="19050" cap="flat" cmpd="sng" algn="ctr">
                      <a:noFill/>
                      <a:prstDash val="solid"/>
                    </a:lnT>
                    <a:lnB w="38100" cmpd="sng">
                      <a:noFill/>
                    </a:lnB>
                    <a:solidFill>
                      <a:schemeClr val="tx1"/>
                    </a:solidFill>
                  </a:tcPr>
                </a:tc>
                <a:tc>
                  <a:txBody>
                    <a:bodyPr/>
                    <a:lstStyle/>
                    <a:p>
                      <a:r>
                        <a:rPr lang="en-US" sz="1100" b="0" cap="none" spc="0">
                          <a:solidFill>
                            <a:schemeClr val="bg1"/>
                          </a:solidFill>
                          <a:latin typeface="Georgia Pro"/>
                        </a:rPr>
                        <a:t>Points</a:t>
                      </a:r>
                    </a:p>
                  </a:txBody>
                  <a:tcPr marL="37524" marR="37524" marT="73469" marB="18762" anchor="ctr">
                    <a:lnL w="12700" cmpd="sng">
                      <a:noFill/>
                    </a:lnL>
                    <a:lnR w="12700" cmpd="sng">
                      <a:noFill/>
                    </a:lnR>
                    <a:lnT w="19050" cap="flat" cmpd="sng" algn="ctr">
                      <a:noFill/>
                      <a:prstDash val="solid"/>
                    </a:lnT>
                    <a:lnB w="38100" cmpd="sng">
                      <a:noFill/>
                    </a:lnB>
                    <a:solidFill>
                      <a:schemeClr val="tx1"/>
                    </a:solidFill>
                  </a:tcPr>
                </a:tc>
                <a:tc>
                  <a:txBody>
                    <a:bodyPr/>
                    <a:lstStyle/>
                    <a:p>
                      <a:pPr lvl="0">
                        <a:buNone/>
                      </a:pPr>
                      <a:r>
                        <a:rPr lang="en-US" sz="1100" b="0" cap="none" spc="0">
                          <a:solidFill>
                            <a:schemeClr val="bg1"/>
                          </a:solidFill>
                          <a:latin typeface="Georgia Pro"/>
                        </a:rPr>
                        <a:t>Indicator 4</a:t>
                      </a:r>
                    </a:p>
                  </a:txBody>
                  <a:tcPr marL="37524" marR="37524" marT="73469" marB="18762" anchor="ctr">
                    <a:lnL w="12700" cmpd="sng">
                      <a:noFill/>
                    </a:lnL>
                    <a:lnR w="12700" cmpd="sng">
                      <a:noFill/>
                    </a:lnR>
                    <a:lnT w="19050" cap="flat" cmpd="sng" algn="ctr">
                      <a:noFill/>
                      <a:prstDash val="solid"/>
                    </a:lnT>
                    <a:lnB w="38100" cmpd="sng">
                      <a:noFill/>
                    </a:lnB>
                    <a:solidFill>
                      <a:schemeClr val="tx1"/>
                    </a:solidFill>
                  </a:tcPr>
                </a:tc>
                <a:tc>
                  <a:txBody>
                    <a:bodyPr/>
                    <a:lstStyle/>
                    <a:p>
                      <a:pPr lvl="0">
                        <a:buNone/>
                      </a:pPr>
                      <a:r>
                        <a:rPr lang="en-US" sz="1100" b="0" cap="none" spc="0">
                          <a:solidFill>
                            <a:schemeClr val="bg1"/>
                          </a:solidFill>
                          <a:latin typeface="Georgia Pro"/>
                        </a:rPr>
                        <a:t>Weight</a:t>
                      </a:r>
                    </a:p>
                  </a:txBody>
                  <a:tcPr marL="37524" marR="37524" marT="73469" marB="18762" anchor="ctr">
                    <a:lnL w="12700" cmpd="sng">
                      <a:noFill/>
                    </a:lnL>
                    <a:lnR w="12700" cmpd="sng">
                      <a:noFill/>
                    </a:lnR>
                    <a:lnT w="19050" cap="flat" cmpd="sng" algn="ctr">
                      <a:noFill/>
                      <a:prstDash val="solid"/>
                    </a:lnT>
                    <a:lnB w="38100" cmpd="sng">
                      <a:noFill/>
                    </a:lnB>
                    <a:solidFill>
                      <a:schemeClr val="tx1"/>
                    </a:solidFill>
                  </a:tcPr>
                </a:tc>
                <a:tc>
                  <a:txBody>
                    <a:bodyPr/>
                    <a:lstStyle/>
                    <a:p>
                      <a:pPr lvl="0">
                        <a:buNone/>
                      </a:pPr>
                      <a:r>
                        <a:rPr lang="en-US" sz="1100" b="0" cap="none" spc="0">
                          <a:solidFill>
                            <a:schemeClr val="bg1"/>
                          </a:solidFill>
                          <a:latin typeface="Georgia Pro"/>
                        </a:rPr>
                        <a:t>Points</a:t>
                      </a:r>
                    </a:p>
                  </a:txBody>
                  <a:tcPr marL="37524" marR="37524" marT="73469" marB="18762" anchor="ctr">
                    <a:lnL w="12700" cmpd="sng">
                      <a:noFill/>
                    </a:lnL>
                    <a:lnR w="12700" cmpd="sng">
                      <a:noFill/>
                    </a:lnR>
                    <a:lnT w="19050" cap="flat" cmpd="sng" algn="ctr">
                      <a:noFill/>
                      <a:prstDash val="solid"/>
                    </a:lnT>
                    <a:lnB w="38100" cmpd="sng">
                      <a:noFill/>
                    </a:lnB>
                    <a:solidFill>
                      <a:schemeClr val="tx1"/>
                    </a:solidFill>
                  </a:tcPr>
                </a:tc>
                <a:tc>
                  <a:txBody>
                    <a:bodyPr/>
                    <a:lstStyle/>
                    <a:p>
                      <a:pPr lvl="0">
                        <a:buNone/>
                      </a:pPr>
                      <a:r>
                        <a:rPr lang="en-US" sz="1100" b="0" cap="none" spc="0">
                          <a:solidFill>
                            <a:schemeClr val="bg1"/>
                          </a:solidFill>
                          <a:latin typeface="Georgia Pro"/>
                        </a:rPr>
                        <a:t>Indicator 5</a:t>
                      </a:r>
                    </a:p>
                  </a:txBody>
                  <a:tcPr marL="37524" marR="37524" marT="73469" marB="18762" anchor="ctr">
                    <a:lnL w="12700" cmpd="sng">
                      <a:noFill/>
                    </a:lnL>
                    <a:lnR w="12700" cmpd="sng">
                      <a:noFill/>
                    </a:lnR>
                    <a:lnT w="19050" cap="flat" cmpd="sng" algn="ctr">
                      <a:noFill/>
                      <a:prstDash val="solid"/>
                    </a:lnT>
                    <a:lnB w="38100" cmpd="sng">
                      <a:noFill/>
                    </a:lnB>
                    <a:solidFill>
                      <a:schemeClr val="tx1"/>
                    </a:solidFill>
                  </a:tcPr>
                </a:tc>
                <a:tc>
                  <a:txBody>
                    <a:bodyPr/>
                    <a:lstStyle/>
                    <a:p>
                      <a:pPr lvl="0">
                        <a:buNone/>
                      </a:pPr>
                      <a:r>
                        <a:rPr lang="en-US" sz="1100" b="0" cap="none" spc="0">
                          <a:solidFill>
                            <a:schemeClr val="bg1"/>
                          </a:solidFill>
                          <a:latin typeface="Georgia Pro"/>
                        </a:rPr>
                        <a:t>Weight</a:t>
                      </a:r>
                    </a:p>
                  </a:txBody>
                  <a:tcPr marL="37524" marR="37524" marT="73469" marB="18762" anchor="ctr">
                    <a:lnL w="12700" cmpd="sng">
                      <a:noFill/>
                    </a:lnL>
                    <a:lnR w="12700" cmpd="sng">
                      <a:noFill/>
                    </a:lnR>
                    <a:lnT w="19050" cap="flat" cmpd="sng" algn="ctr">
                      <a:noFill/>
                      <a:prstDash val="solid"/>
                    </a:lnT>
                    <a:lnB w="38100" cmpd="sng">
                      <a:noFill/>
                    </a:lnB>
                    <a:solidFill>
                      <a:schemeClr val="tx1"/>
                    </a:solidFill>
                  </a:tcPr>
                </a:tc>
                <a:tc>
                  <a:txBody>
                    <a:bodyPr/>
                    <a:lstStyle/>
                    <a:p>
                      <a:pPr lvl="0">
                        <a:buNone/>
                      </a:pPr>
                      <a:r>
                        <a:rPr lang="en-US" sz="1100" b="0" cap="none" spc="0">
                          <a:solidFill>
                            <a:schemeClr val="bg1"/>
                          </a:solidFill>
                          <a:latin typeface="Georgia Pro"/>
                        </a:rPr>
                        <a:t>Points</a:t>
                      </a:r>
                    </a:p>
                  </a:txBody>
                  <a:tcPr marL="37524" marR="37524" marT="73469" marB="18762" anchor="ctr">
                    <a:lnL w="12700" cmpd="sng">
                      <a:noFill/>
                    </a:lnL>
                    <a:lnR w="12700" cmpd="sng">
                      <a:noFill/>
                    </a:lnR>
                    <a:lnT w="19050" cap="flat" cmpd="sng" algn="ctr">
                      <a:noFill/>
                      <a:prstDash val="solid"/>
                    </a:lnT>
                    <a:lnB w="38100" cmpd="sng">
                      <a:noFill/>
                    </a:lnB>
                    <a:solidFill>
                      <a:schemeClr val="tx1"/>
                    </a:solidFill>
                  </a:tcPr>
                </a:tc>
                <a:tc>
                  <a:txBody>
                    <a:bodyPr/>
                    <a:lstStyle/>
                    <a:p>
                      <a:pPr lvl="0">
                        <a:buNone/>
                      </a:pPr>
                      <a:r>
                        <a:rPr lang="en-US" sz="1100" b="0" cap="none" spc="0">
                          <a:solidFill>
                            <a:schemeClr val="bg1"/>
                          </a:solidFill>
                          <a:latin typeface="Georgia Pro"/>
                        </a:rPr>
                        <a:t>Total</a:t>
                      </a:r>
                    </a:p>
                  </a:txBody>
                  <a:tcPr marL="37524" marR="37524" marT="73469" marB="18762"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356718288"/>
                  </a:ext>
                </a:extLst>
              </a:tr>
              <a:tr h="693172">
                <a:tc>
                  <a:txBody>
                    <a:bodyPr/>
                    <a:lstStyle/>
                    <a:p>
                      <a:r>
                        <a:rPr lang="en-US" sz="1000" cap="none" spc="0">
                          <a:solidFill>
                            <a:schemeClr val="tx1"/>
                          </a:solidFill>
                          <a:latin typeface="Georgia Pro"/>
                        </a:rPr>
                        <a:t>London, United Kingdom</a:t>
                      </a:r>
                    </a:p>
                  </a:txBody>
                  <a:tcPr marL="37524" marR="37524" marT="73469" marB="18762">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algn="ctr"/>
                      <a:r>
                        <a:rPr lang="en-US" sz="1000" cap="none" spc="0">
                          <a:solidFill>
                            <a:schemeClr val="tx1"/>
                          </a:solidFill>
                          <a:latin typeface="Georgia Pro"/>
                        </a:rPr>
                        <a:t>5</a:t>
                      </a:r>
                    </a:p>
                  </a:txBody>
                  <a:tcPr marL="37524" marR="37524" marT="73469" marB="18762"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algn="ctr"/>
                      <a:r>
                        <a:rPr lang="en-US" sz="1000" cap="none" spc="0">
                          <a:solidFill>
                            <a:schemeClr val="tx1"/>
                          </a:solidFill>
                          <a:latin typeface="Georgia Pro"/>
                        </a:rPr>
                        <a:t>1</a:t>
                      </a:r>
                    </a:p>
                  </a:txBody>
                  <a:tcPr marL="37524" marR="37524" marT="73469" marB="18762"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algn="ctr"/>
                      <a:r>
                        <a:rPr lang="en-US" sz="1000" cap="none" spc="0">
                          <a:solidFill>
                            <a:schemeClr val="tx1"/>
                          </a:solidFill>
                          <a:latin typeface="Georgia Pro"/>
                        </a:rPr>
                        <a:t>5</a:t>
                      </a:r>
                    </a:p>
                  </a:txBody>
                  <a:tcPr marL="37524" marR="37524" marT="73469" marB="18762"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algn="ctr"/>
                      <a:r>
                        <a:rPr lang="en-US" sz="1000" kern="1200" cap="none" spc="0">
                          <a:solidFill>
                            <a:schemeClr val="tx1"/>
                          </a:solidFill>
                          <a:latin typeface="Georgia Pro"/>
                          <a:ea typeface="+mn-ea"/>
                          <a:cs typeface="+mn-cs"/>
                        </a:rPr>
                        <a:t>10</a:t>
                      </a:r>
                    </a:p>
                  </a:txBody>
                  <a:tcPr marL="37524" marR="37524" marT="73469" marB="18762"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algn="ctr"/>
                      <a:r>
                        <a:rPr lang="en-US" sz="1000" cap="none" spc="0">
                          <a:solidFill>
                            <a:schemeClr val="tx1"/>
                          </a:solidFill>
                          <a:latin typeface="Georgia Pro"/>
                        </a:rPr>
                        <a:t>3</a:t>
                      </a:r>
                    </a:p>
                  </a:txBody>
                  <a:tcPr marL="37524" marR="37524" marT="73469" marB="18762"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algn="ctr"/>
                      <a:r>
                        <a:rPr lang="en-US" sz="1000" cap="none" spc="0">
                          <a:solidFill>
                            <a:schemeClr val="tx1"/>
                          </a:solidFill>
                          <a:latin typeface="Georgia Pro"/>
                        </a:rPr>
                        <a:t>30</a:t>
                      </a:r>
                    </a:p>
                  </a:txBody>
                  <a:tcPr marL="37524" marR="37524" marT="73469" marB="18762"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algn="ctr"/>
                      <a:r>
                        <a:rPr lang="en-US" sz="1000" cap="none" spc="0">
                          <a:solidFill>
                            <a:schemeClr val="tx1"/>
                          </a:solidFill>
                          <a:latin typeface="Georgia Pro"/>
                        </a:rPr>
                        <a:t>0</a:t>
                      </a:r>
                    </a:p>
                  </a:txBody>
                  <a:tcPr marL="37524" marR="37524" marT="73469" marB="18762"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algn="ctr"/>
                      <a:r>
                        <a:rPr lang="en-US" sz="1000" cap="none" spc="0">
                          <a:solidFill>
                            <a:schemeClr val="tx1"/>
                          </a:solidFill>
                          <a:latin typeface="Georgia Pro"/>
                        </a:rPr>
                        <a:t>2</a:t>
                      </a:r>
                    </a:p>
                  </a:txBody>
                  <a:tcPr marL="37524" marR="37524" marT="73469" marB="18762"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algn="ctr"/>
                      <a:r>
                        <a:rPr lang="en-US" sz="1000" cap="none" spc="0">
                          <a:solidFill>
                            <a:schemeClr val="tx1"/>
                          </a:solidFill>
                          <a:latin typeface="Georgia Pro"/>
                        </a:rPr>
                        <a:t>0</a:t>
                      </a:r>
                    </a:p>
                  </a:txBody>
                  <a:tcPr marL="37524" marR="37524" marT="73469" marB="18762"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lvl="0" algn="ctr">
                        <a:buNone/>
                      </a:pPr>
                      <a:r>
                        <a:rPr lang="en-US" sz="1000" cap="none" spc="0">
                          <a:solidFill>
                            <a:schemeClr val="tx1"/>
                          </a:solidFill>
                          <a:latin typeface="Georgia Pro"/>
                        </a:rPr>
                        <a:t>3</a:t>
                      </a:r>
                    </a:p>
                  </a:txBody>
                  <a:tcPr marL="37524" marR="37524" marT="73469" marB="18762"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lvl="0" algn="ctr">
                        <a:buNone/>
                      </a:pPr>
                      <a:r>
                        <a:rPr lang="en-US" sz="1000" cap="none" spc="0">
                          <a:solidFill>
                            <a:schemeClr val="tx1"/>
                          </a:solidFill>
                          <a:latin typeface="Georgia Pro"/>
                        </a:rPr>
                        <a:t>2</a:t>
                      </a:r>
                    </a:p>
                  </a:txBody>
                  <a:tcPr marL="37524" marR="37524" marT="73469" marB="18762"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lvl="0" algn="ctr">
                        <a:buNone/>
                      </a:pPr>
                      <a:r>
                        <a:rPr lang="en-US" sz="1000" cap="none" spc="0">
                          <a:solidFill>
                            <a:schemeClr val="tx1"/>
                          </a:solidFill>
                          <a:latin typeface="Georgia Pro"/>
                        </a:rPr>
                        <a:t>6</a:t>
                      </a:r>
                    </a:p>
                  </a:txBody>
                  <a:tcPr marL="37524" marR="37524" marT="73469" marB="18762"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lvl="0" algn="ctr">
                        <a:buNone/>
                      </a:pPr>
                      <a:r>
                        <a:rPr lang="en-US" sz="1000" cap="none" spc="0">
                          <a:solidFill>
                            <a:schemeClr val="tx1"/>
                          </a:solidFill>
                          <a:latin typeface="Georgia Pro"/>
                        </a:rPr>
                        <a:t>4</a:t>
                      </a:r>
                    </a:p>
                  </a:txBody>
                  <a:tcPr marL="37524" marR="37524" marT="73469" marB="18762"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lvl="0" algn="ctr">
                        <a:buNone/>
                      </a:pPr>
                      <a:r>
                        <a:rPr lang="en-US" sz="1000" cap="none" spc="0">
                          <a:solidFill>
                            <a:schemeClr val="tx1"/>
                          </a:solidFill>
                          <a:latin typeface="Georgia Pro"/>
                        </a:rPr>
                        <a:t>2</a:t>
                      </a:r>
                    </a:p>
                  </a:txBody>
                  <a:tcPr marL="37524" marR="37524" marT="73469" marB="18762"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lvl="0" algn="ctr">
                        <a:buNone/>
                      </a:pPr>
                      <a:r>
                        <a:rPr lang="en-US" sz="1000" cap="none" spc="0">
                          <a:solidFill>
                            <a:schemeClr val="tx1"/>
                          </a:solidFill>
                          <a:latin typeface="Georgia Pro"/>
                        </a:rPr>
                        <a:t>8</a:t>
                      </a:r>
                    </a:p>
                  </a:txBody>
                  <a:tcPr marL="37524" marR="37524" marT="73469" marB="18762"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lvl="0" algn="ctr">
                        <a:buNone/>
                      </a:pPr>
                      <a:r>
                        <a:rPr lang="en-US" sz="1000" cap="none" spc="0">
                          <a:solidFill>
                            <a:schemeClr val="tx1"/>
                          </a:solidFill>
                          <a:latin typeface="Georgia Pro"/>
                        </a:rPr>
                        <a:t>49</a:t>
                      </a:r>
                    </a:p>
                  </a:txBody>
                  <a:tcPr marL="37524" marR="37524" marT="73469" marB="18762"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4244279772"/>
                  </a:ext>
                </a:extLst>
              </a:tr>
              <a:tr h="657922">
                <a:tc>
                  <a:txBody>
                    <a:bodyPr/>
                    <a:lstStyle/>
                    <a:p>
                      <a:r>
                        <a:rPr lang="en-US" sz="1000" cap="none" spc="0">
                          <a:solidFill>
                            <a:schemeClr val="tx1"/>
                          </a:solidFill>
                          <a:latin typeface="Georgia Pro"/>
                        </a:rPr>
                        <a:t>Sydney, Australia</a:t>
                      </a:r>
                    </a:p>
                  </a:txBody>
                  <a:tcPr marL="37524" marR="37524" marT="73469" marB="18762">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ctr"/>
                      <a:r>
                        <a:rPr lang="en-US" sz="1000" cap="none" spc="0">
                          <a:solidFill>
                            <a:schemeClr val="tx1"/>
                          </a:solidFill>
                          <a:latin typeface="Georgia Pro"/>
                        </a:rPr>
                        <a:t>2</a:t>
                      </a:r>
                    </a:p>
                  </a:txBody>
                  <a:tcPr marL="37524" marR="37524" marT="73469" marB="1876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ctr"/>
                      <a:r>
                        <a:rPr lang="en-US" sz="1000" cap="none" spc="0">
                          <a:solidFill>
                            <a:schemeClr val="tx1"/>
                          </a:solidFill>
                          <a:latin typeface="Georgia Pro"/>
                        </a:rPr>
                        <a:t>1</a:t>
                      </a:r>
                    </a:p>
                  </a:txBody>
                  <a:tcPr marL="37524" marR="37524" marT="73469" marB="1876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ctr"/>
                      <a:r>
                        <a:rPr lang="en-US" sz="1000" cap="none" spc="0">
                          <a:solidFill>
                            <a:schemeClr val="tx1"/>
                          </a:solidFill>
                          <a:latin typeface="Georgia Pro"/>
                        </a:rPr>
                        <a:t>2</a:t>
                      </a:r>
                    </a:p>
                  </a:txBody>
                  <a:tcPr marL="37524" marR="37524" marT="73469" marB="1876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ctr"/>
                      <a:r>
                        <a:rPr lang="en-US" sz="1000" cap="none" spc="0">
                          <a:solidFill>
                            <a:schemeClr val="tx1"/>
                          </a:solidFill>
                          <a:latin typeface="Georgia Pro"/>
                        </a:rPr>
                        <a:t>8</a:t>
                      </a:r>
                    </a:p>
                  </a:txBody>
                  <a:tcPr marL="37524" marR="37524" marT="73469" marB="1876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ctr"/>
                      <a:r>
                        <a:rPr lang="en-US" sz="1000" cap="none" spc="0">
                          <a:solidFill>
                            <a:schemeClr val="tx1"/>
                          </a:solidFill>
                          <a:latin typeface="Georgia Pro"/>
                        </a:rPr>
                        <a:t>3</a:t>
                      </a:r>
                    </a:p>
                  </a:txBody>
                  <a:tcPr marL="37524" marR="37524" marT="73469" marB="1876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ctr"/>
                      <a:r>
                        <a:rPr lang="en-US" sz="1000" cap="none" spc="0">
                          <a:solidFill>
                            <a:schemeClr val="tx1"/>
                          </a:solidFill>
                          <a:latin typeface="Georgia Pro"/>
                        </a:rPr>
                        <a:t>24</a:t>
                      </a:r>
                    </a:p>
                  </a:txBody>
                  <a:tcPr marL="37524" marR="37524" marT="73469" marB="1876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ctr"/>
                      <a:r>
                        <a:rPr lang="en-US" sz="1000" cap="none" spc="0">
                          <a:solidFill>
                            <a:schemeClr val="tx1"/>
                          </a:solidFill>
                          <a:latin typeface="Georgia Pro"/>
                        </a:rPr>
                        <a:t>0</a:t>
                      </a:r>
                    </a:p>
                  </a:txBody>
                  <a:tcPr marL="37524" marR="37524" marT="73469" marB="1876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ctr"/>
                      <a:r>
                        <a:rPr lang="en-US" sz="1000" cap="none" spc="0">
                          <a:solidFill>
                            <a:schemeClr val="tx1"/>
                          </a:solidFill>
                          <a:latin typeface="Georgia Pro"/>
                        </a:rPr>
                        <a:t>2</a:t>
                      </a:r>
                    </a:p>
                  </a:txBody>
                  <a:tcPr marL="37524" marR="37524" marT="73469" marB="1876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ctr"/>
                      <a:r>
                        <a:rPr lang="en-US" sz="1000" cap="none" spc="0">
                          <a:solidFill>
                            <a:schemeClr val="tx1"/>
                          </a:solidFill>
                          <a:latin typeface="Georgia Pro"/>
                        </a:rPr>
                        <a:t>0</a:t>
                      </a:r>
                    </a:p>
                  </a:txBody>
                  <a:tcPr marL="37524" marR="37524" marT="73469" marB="1876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lgn="ctr">
                        <a:buNone/>
                      </a:pPr>
                      <a:r>
                        <a:rPr lang="en-US" sz="1000" cap="none" spc="0">
                          <a:solidFill>
                            <a:schemeClr val="tx1"/>
                          </a:solidFill>
                          <a:latin typeface="Georgia Pro"/>
                        </a:rPr>
                        <a:t>10</a:t>
                      </a:r>
                    </a:p>
                  </a:txBody>
                  <a:tcPr marL="37524" marR="37524" marT="73469" marB="1876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lgn="ctr">
                        <a:buNone/>
                      </a:pPr>
                      <a:r>
                        <a:rPr lang="en-US" sz="1000" cap="none" spc="0">
                          <a:solidFill>
                            <a:schemeClr val="tx1"/>
                          </a:solidFill>
                          <a:latin typeface="Georgia Pro"/>
                        </a:rPr>
                        <a:t>2</a:t>
                      </a:r>
                    </a:p>
                  </a:txBody>
                  <a:tcPr marL="37524" marR="37524" marT="73469" marB="1876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lgn="ctr">
                        <a:buNone/>
                      </a:pPr>
                      <a:r>
                        <a:rPr lang="en-US" sz="1000" cap="none" spc="0">
                          <a:solidFill>
                            <a:schemeClr val="tx1"/>
                          </a:solidFill>
                          <a:latin typeface="Georgia Pro"/>
                        </a:rPr>
                        <a:t>20</a:t>
                      </a:r>
                    </a:p>
                  </a:txBody>
                  <a:tcPr marL="37524" marR="37524" marT="73469" marB="1876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lgn="ctr">
                        <a:buNone/>
                      </a:pPr>
                      <a:r>
                        <a:rPr lang="en-US" sz="1000" cap="none" spc="0">
                          <a:solidFill>
                            <a:schemeClr val="tx1"/>
                          </a:solidFill>
                          <a:latin typeface="Georgia Pro"/>
                        </a:rPr>
                        <a:t>2</a:t>
                      </a:r>
                    </a:p>
                  </a:txBody>
                  <a:tcPr marL="37524" marR="37524" marT="73469" marB="1876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lgn="ctr">
                        <a:buNone/>
                      </a:pPr>
                      <a:r>
                        <a:rPr lang="en-US" sz="1000" cap="none" spc="0">
                          <a:solidFill>
                            <a:schemeClr val="tx1"/>
                          </a:solidFill>
                          <a:latin typeface="Georgia Pro"/>
                        </a:rPr>
                        <a:t>2</a:t>
                      </a:r>
                    </a:p>
                  </a:txBody>
                  <a:tcPr marL="37524" marR="37524" marT="73469" marB="1876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lgn="ctr">
                        <a:buNone/>
                      </a:pPr>
                      <a:r>
                        <a:rPr lang="en-US" sz="1000" cap="none" spc="0">
                          <a:solidFill>
                            <a:schemeClr val="tx1"/>
                          </a:solidFill>
                          <a:latin typeface="Georgia Pro"/>
                        </a:rPr>
                        <a:t>4</a:t>
                      </a:r>
                    </a:p>
                  </a:txBody>
                  <a:tcPr marL="37524" marR="37524" marT="73469" marB="1876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lgn="ctr">
                        <a:buNone/>
                      </a:pPr>
                      <a:r>
                        <a:rPr lang="en-US" sz="1000" cap="none" spc="0">
                          <a:solidFill>
                            <a:schemeClr val="tx1"/>
                          </a:solidFill>
                          <a:latin typeface="Georgia Pro"/>
                        </a:rPr>
                        <a:t>50</a:t>
                      </a:r>
                    </a:p>
                  </a:txBody>
                  <a:tcPr marL="37524" marR="37524" marT="73469" marB="1876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830855244"/>
                  </a:ext>
                </a:extLst>
              </a:tr>
              <a:tr h="603881">
                <a:tc>
                  <a:txBody>
                    <a:bodyPr/>
                    <a:lstStyle/>
                    <a:p>
                      <a:r>
                        <a:rPr lang="en-US" sz="1000" cap="none" spc="0">
                          <a:solidFill>
                            <a:schemeClr val="tx1"/>
                          </a:solidFill>
                          <a:latin typeface="Georgia Pro"/>
                        </a:rPr>
                        <a:t>Auckland, New Zealand</a:t>
                      </a:r>
                    </a:p>
                  </a:txBody>
                  <a:tcPr marL="37524" marR="37524" marT="73469" marB="18762">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ctr"/>
                      <a:r>
                        <a:rPr lang="en-US" sz="1000" cap="none" spc="0">
                          <a:solidFill>
                            <a:schemeClr val="tx1"/>
                          </a:solidFill>
                          <a:latin typeface="Georgia Pro"/>
                        </a:rPr>
                        <a:t>0</a:t>
                      </a:r>
                    </a:p>
                  </a:txBody>
                  <a:tcPr marL="37524" marR="37524" marT="73469" marB="18762"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ctr"/>
                      <a:r>
                        <a:rPr lang="en-US" sz="1000" cap="none" spc="0">
                          <a:solidFill>
                            <a:schemeClr val="tx1"/>
                          </a:solidFill>
                          <a:latin typeface="Georgia Pro"/>
                        </a:rPr>
                        <a:t>1</a:t>
                      </a:r>
                    </a:p>
                  </a:txBody>
                  <a:tcPr marL="37524" marR="37524" marT="73469" marB="18762"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ctr"/>
                      <a:r>
                        <a:rPr lang="en-US" sz="1000" cap="none" spc="0">
                          <a:solidFill>
                            <a:schemeClr val="tx1"/>
                          </a:solidFill>
                          <a:latin typeface="Georgia Pro"/>
                        </a:rPr>
                        <a:t>0</a:t>
                      </a:r>
                    </a:p>
                  </a:txBody>
                  <a:tcPr marL="37524" marR="37524" marT="73469" marB="18762"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ctr"/>
                      <a:r>
                        <a:rPr lang="en-US" sz="1000" cap="none" spc="0">
                          <a:solidFill>
                            <a:schemeClr val="tx1"/>
                          </a:solidFill>
                          <a:latin typeface="Georgia Pro"/>
                        </a:rPr>
                        <a:t>7</a:t>
                      </a:r>
                    </a:p>
                  </a:txBody>
                  <a:tcPr marL="37524" marR="37524" marT="73469" marB="18762"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ctr"/>
                      <a:r>
                        <a:rPr lang="en-US" sz="1000" cap="none" spc="0">
                          <a:solidFill>
                            <a:schemeClr val="tx1"/>
                          </a:solidFill>
                          <a:latin typeface="Georgia Pro"/>
                        </a:rPr>
                        <a:t>3</a:t>
                      </a:r>
                    </a:p>
                  </a:txBody>
                  <a:tcPr marL="37524" marR="37524" marT="73469" marB="18762"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ctr"/>
                      <a:r>
                        <a:rPr lang="en-US" sz="1000" cap="none" spc="0">
                          <a:solidFill>
                            <a:schemeClr val="tx1"/>
                          </a:solidFill>
                          <a:latin typeface="Georgia Pro"/>
                        </a:rPr>
                        <a:t>21</a:t>
                      </a:r>
                    </a:p>
                  </a:txBody>
                  <a:tcPr marL="37524" marR="37524" marT="73469" marB="18762"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ctr"/>
                      <a:r>
                        <a:rPr lang="en-US" sz="1000" cap="none" spc="0">
                          <a:solidFill>
                            <a:schemeClr val="tx1"/>
                          </a:solidFill>
                          <a:latin typeface="Georgia Pro"/>
                        </a:rPr>
                        <a:t>0</a:t>
                      </a:r>
                    </a:p>
                  </a:txBody>
                  <a:tcPr marL="37524" marR="37524" marT="73469" marB="18762"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ctr"/>
                      <a:r>
                        <a:rPr lang="en-US" sz="1000" cap="none" spc="0">
                          <a:solidFill>
                            <a:schemeClr val="tx1"/>
                          </a:solidFill>
                          <a:latin typeface="Georgia Pro"/>
                        </a:rPr>
                        <a:t>2</a:t>
                      </a:r>
                    </a:p>
                  </a:txBody>
                  <a:tcPr marL="37524" marR="37524" marT="73469" marB="18762"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ctr"/>
                      <a:r>
                        <a:rPr lang="en-US" sz="1000" cap="none" spc="0">
                          <a:solidFill>
                            <a:schemeClr val="tx1"/>
                          </a:solidFill>
                          <a:latin typeface="Georgia Pro"/>
                        </a:rPr>
                        <a:t>0</a:t>
                      </a:r>
                    </a:p>
                  </a:txBody>
                  <a:tcPr marL="37524" marR="37524" marT="73469" marB="18762"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lvl="0" algn="ctr">
                        <a:buNone/>
                      </a:pPr>
                      <a:r>
                        <a:rPr lang="en-US" sz="1000" cap="none" spc="0">
                          <a:solidFill>
                            <a:schemeClr val="tx1"/>
                          </a:solidFill>
                          <a:latin typeface="Georgia Pro"/>
                        </a:rPr>
                        <a:t>5</a:t>
                      </a:r>
                    </a:p>
                  </a:txBody>
                  <a:tcPr marL="37524" marR="37524" marT="73469" marB="18762"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lvl="0" algn="ctr">
                        <a:buNone/>
                      </a:pPr>
                      <a:r>
                        <a:rPr lang="en-US" sz="1000" cap="none" spc="0">
                          <a:solidFill>
                            <a:schemeClr val="tx1"/>
                          </a:solidFill>
                          <a:latin typeface="Georgia Pro"/>
                        </a:rPr>
                        <a:t>2</a:t>
                      </a:r>
                    </a:p>
                  </a:txBody>
                  <a:tcPr marL="37524" marR="37524" marT="73469" marB="18762"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lvl="0" algn="ctr">
                        <a:buNone/>
                      </a:pPr>
                      <a:r>
                        <a:rPr lang="en-US" sz="1000" cap="none" spc="0">
                          <a:solidFill>
                            <a:schemeClr val="tx1"/>
                          </a:solidFill>
                          <a:latin typeface="Georgia Pro"/>
                        </a:rPr>
                        <a:t>10</a:t>
                      </a:r>
                    </a:p>
                  </a:txBody>
                  <a:tcPr marL="37524" marR="37524" marT="73469" marB="18762"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lvl="0" algn="ctr">
                        <a:buNone/>
                      </a:pPr>
                      <a:r>
                        <a:rPr lang="en-US" sz="1000" cap="none" spc="0">
                          <a:solidFill>
                            <a:schemeClr val="tx1"/>
                          </a:solidFill>
                          <a:latin typeface="Georgia Pro"/>
                        </a:rPr>
                        <a:t>1</a:t>
                      </a:r>
                    </a:p>
                  </a:txBody>
                  <a:tcPr marL="37524" marR="37524" marT="73469" marB="18762"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lvl="0" algn="ctr">
                        <a:buNone/>
                      </a:pPr>
                      <a:r>
                        <a:rPr lang="en-US" sz="1000" cap="none" spc="0">
                          <a:solidFill>
                            <a:schemeClr val="tx1"/>
                          </a:solidFill>
                          <a:latin typeface="Georgia Pro"/>
                        </a:rPr>
                        <a:t>2</a:t>
                      </a:r>
                    </a:p>
                  </a:txBody>
                  <a:tcPr marL="37524" marR="37524" marT="73469" marB="18762"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lvl="0" algn="ctr">
                        <a:buNone/>
                      </a:pPr>
                      <a:r>
                        <a:rPr lang="en-US" sz="1000" cap="none" spc="0">
                          <a:solidFill>
                            <a:schemeClr val="tx1"/>
                          </a:solidFill>
                          <a:latin typeface="Georgia Pro"/>
                        </a:rPr>
                        <a:t>2</a:t>
                      </a:r>
                    </a:p>
                  </a:txBody>
                  <a:tcPr marL="37524" marR="37524" marT="73469" marB="18762"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lvl="0" algn="ctr">
                        <a:buNone/>
                      </a:pPr>
                      <a:r>
                        <a:rPr lang="en-US" sz="1000" cap="none" spc="0">
                          <a:solidFill>
                            <a:schemeClr val="tx1"/>
                          </a:solidFill>
                          <a:latin typeface="Georgia Pro"/>
                        </a:rPr>
                        <a:t>33</a:t>
                      </a:r>
                    </a:p>
                  </a:txBody>
                  <a:tcPr marL="37524" marR="37524" marT="73469" marB="18762"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1715909420"/>
                  </a:ext>
                </a:extLst>
              </a:tr>
              <a:tr h="591015">
                <a:tc>
                  <a:txBody>
                    <a:bodyPr/>
                    <a:lstStyle/>
                    <a:p>
                      <a:r>
                        <a:rPr lang="en-US" sz="1000" cap="none" spc="0">
                          <a:solidFill>
                            <a:schemeClr val="tx1"/>
                          </a:solidFill>
                          <a:latin typeface="Georgia Pro"/>
                        </a:rPr>
                        <a:t>Helsinki,</a:t>
                      </a:r>
                    </a:p>
                    <a:p>
                      <a:pPr lvl="0">
                        <a:buNone/>
                      </a:pPr>
                      <a:r>
                        <a:rPr lang="en-US" sz="1000" cap="none" spc="0">
                          <a:solidFill>
                            <a:schemeClr val="tx1"/>
                          </a:solidFill>
                          <a:latin typeface="Georgia Pro"/>
                        </a:rPr>
                        <a:t>Finland</a:t>
                      </a:r>
                    </a:p>
                  </a:txBody>
                  <a:tcPr marL="37524" marR="37524" marT="73469" marB="18762">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ctr"/>
                      <a:r>
                        <a:rPr lang="en-US" sz="1000" cap="none" spc="0">
                          <a:solidFill>
                            <a:schemeClr val="tx1"/>
                          </a:solidFill>
                          <a:latin typeface="Georgia Pro"/>
                        </a:rPr>
                        <a:t>0</a:t>
                      </a:r>
                    </a:p>
                  </a:txBody>
                  <a:tcPr marL="37524" marR="37524" marT="73469" marB="1876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ctr"/>
                      <a:r>
                        <a:rPr lang="en-US" sz="1000" cap="none" spc="0">
                          <a:solidFill>
                            <a:schemeClr val="tx1"/>
                          </a:solidFill>
                          <a:latin typeface="Georgia Pro"/>
                        </a:rPr>
                        <a:t>1</a:t>
                      </a:r>
                    </a:p>
                  </a:txBody>
                  <a:tcPr marL="37524" marR="37524" marT="73469" marB="1876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ctr"/>
                      <a:r>
                        <a:rPr lang="en-US" sz="1000" cap="none" spc="0">
                          <a:solidFill>
                            <a:schemeClr val="tx1"/>
                          </a:solidFill>
                          <a:latin typeface="Georgia Pro"/>
                        </a:rPr>
                        <a:t>0</a:t>
                      </a:r>
                    </a:p>
                  </a:txBody>
                  <a:tcPr marL="37524" marR="37524" marT="73469" marB="1876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ctr"/>
                      <a:r>
                        <a:rPr lang="en-US" sz="1000" cap="none" spc="0">
                          <a:solidFill>
                            <a:schemeClr val="tx1"/>
                          </a:solidFill>
                          <a:latin typeface="Georgia Pro"/>
                        </a:rPr>
                        <a:t>9</a:t>
                      </a:r>
                    </a:p>
                  </a:txBody>
                  <a:tcPr marL="37524" marR="37524" marT="73469" marB="1876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ctr"/>
                      <a:r>
                        <a:rPr lang="en-US" sz="1000" cap="none" spc="0">
                          <a:solidFill>
                            <a:schemeClr val="tx1"/>
                          </a:solidFill>
                          <a:latin typeface="Georgia Pro"/>
                        </a:rPr>
                        <a:t>3</a:t>
                      </a:r>
                    </a:p>
                  </a:txBody>
                  <a:tcPr marL="37524" marR="37524" marT="73469" marB="1876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ctr"/>
                      <a:r>
                        <a:rPr lang="en-US" sz="1000" cap="none" spc="0">
                          <a:solidFill>
                            <a:schemeClr val="tx1"/>
                          </a:solidFill>
                          <a:latin typeface="Georgia Pro"/>
                        </a:rPr>
                        <a:t>27</a:t>
                      </a:r>
                    </a:p>
                  </a:txBody>
                  <a:tcPr marL="37524" marR="37524" marT="73469" marB="1876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ctr"/>
                      <a:r>
                        <a:rPr lang="en-US" sz="1000" cap="none" spc="0">
                          <a:solidFill>
                            <a:schemeClr val="tx1"/>
                          </a:solidFill>
                          <a:latin typeface="Georgia Pro"/>
                        </a:rPr>
                        <a:t>0</a:t>
                      </a:r>
                    </a:p>
                  </a:txBody>
                  <a:tcPr marL="37524" marR="37524" marT="73469" marB="1876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ctr"/>
                      <a:r>
                        <a:rPr lang="en-US" sz="1000" cap="none" spc="0">
                          <a:solidFill>
                            <a:schemeClr val="tx1"/>
                          </a:solidFill>
                          <a:latin typeface="Georgia Pro"/>
                        </a:rPr>
                        <a:t>2</a:t>
                      </a:r>
                    </a:p>
                  </a:txBody>
                  <a:tcPr marL="37524" marR="37524" marT="73469" marB="1876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ctr"/>
                      <a:r>
                        <a:rPr lang="en-US" sz="1000" cap="none" spc="0">
                          <a:solidFill>
                            <a:schemeClr val="tx1"/>
                          </a:solidFill>
                          <a:latin typeface="Georgia Pro"/>
                        </a:rPr>
                        <a:t>0</a:t>
                      </a:r>
                    </a:p>
                  </a:txBody>
                  <a:tcPr marL="37524" marR="37524" marT="73469" marB="1876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lgn="ctr">
                        <a:buNone/>
                      </a:pPr>
                      <a:r>
                        <a:rPr lang="en-US" sz="1000" cap="none" spc="0">
                          <a:solidFill>
                            <a:schemeClr val="tx1"/>
                          </a:solidFill>
                          <a:latin typeface="Georgia Pro"/>
                        </a:rPr>
                        <a:t>5</a:t>
                      </a:r>
                    </a:p>
                  </a:txBody>
                  <a:tcPr marL="37524" marR="37524" marT="73469" marB="1876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lgn="ctr">
                        <a:buNone/>
                      </a:pPr>
                      <a:r>
                        <a:rPr lang="en-US" sz="1000" cap="none" spc="0">
                          <a:solidFill>
                            <a:schemeClr val="tx1"/>
                          </a:solidFill>
                          <a:latin typeface="Georgia Pro"/>
                        </a:rPr>
                        <a:t>2</a:t>
                      </a:r>
                    </a:p>
                  </a:txBody>
                  <a:tcPr marL="37524" marR="37524" marT="73469" marB="1876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lgn="ctr">
                        <a:buNone/>
                      </a:pPr>
                      <a:r>
                        <a:rPr lang="en-US" sz="1000" cap="none" spc="0">
                          <a:solidFill>
                            <a:schemeClr val="tx1"/>
                          </a:solidFill>
                          <a:latin typeface="Georgia Pro"/>
                        </a:rPr>
                        <a:t>10</a:t>
                      </a:r>
                    </a:p>
                  </a:txBody>
                  <a:tcPr marL="37524" marR="37524" marT="73469" marB="1876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lgn="ctr">
                        <a:buNone/>
                      </a:pPr>
                      <a:r>
                        <a:rPr lang="en-US" sz="1000" cap="none" spc="0">
                          <a:solidFill>
                            <a:schemeClr val="tx1"/>
                          </a:solidFill>
                          <a:latin typeface="Georgia Pro"/>
                        </a:rPr>
                        <a:t>0</a:t>
                      </a:r>
                    </a:p>
                  </a:txBody>
                  <a:tcPr marL="37524" marR="37524" marT="73469" marB="1876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lgn="ctr">
                        <a:buNone/>
                      </a:pPr>
                      <a:r>
                        <a:rPr lang="en-US" sz="1000" cap="none" spc="0">
                          <a:solidFill>
                            <a:schemeClr val="tx1"/>
                          </a:solidFill>
                          <a:latin typeface="Georgia Pro"/>
                        </a:rPr>
                        <a:t>2</a:t>
                      </a:r>
                    </a:p>
                  </a:txBody>
                  <a:tcPr marL="37524" marR="37524" marT="73469" marB="1876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lgn="ctr">
                        <a:buNone/>
                      </a:pPr>
                      <a:r>
                        <a:rPr lang="en-US" sz="1000" cap="none" spc="0">
                          <a:solidFill>
                            <a:schemeClr val="tx1"/>
                          </a:solidFill>
                          <a:latin typeface="Georgia Pro"/>
                        </a:rPr>
                        <a:t>0</a:t>
                      </a:r>
                    </a:p>
                  </a:txBody>
                  <a:tcPr marL="37524" marR="37524" marT="73469" marB="1876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lgn="ctr">
                        <a:buNone/>
                      </a:pPr>
                      <a:r>
                        <a:rPr lang="en-US" sz="1000" cap="none" spc="0">
                          <a:solidFill>
                            <a:schemeClr val="tx1"/>
                          </a:solidFill>
                          <a:latin typeface="Georgia Pro"/>
                        </a:rPr>
                        <a:t>37</a:t>
                      </a:r>
                    </a:p>
                  </a:txBody>
                  <a:tcPr marL="37524" marR="37524" marT="73469" marB="1876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2584987973"/>
                  </a:ext>
                </a:extLst>
              </a:tr>
              <a:tr h="600451">
                <a:tc>
                  <a:txBody>
                    <a:bodyPr/>
                    <a:lstStyle/>
                    <a:p>
                      <a:r>
                        <a:rPr lang="en-US" sz="1000" cap="none" spc="0">
                          <a:solidFill>
                            <a:schemeClr val="tx1"/>
                          </a:solidFill>
                          <a:latin typeface="Georgia Pro"/>
                        </a:rPr>
                        <a:t>Beijing, China</a:t>
                      </a:r>
                    </a:p>
                  </a:txBody>
                  <a:tcPr marL="37524" marR="37524" marT="73469" marB="18762">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ctr"/>
                      <a:r>
                        <a:rPr lang="en-US" sz="1000" cap="none" spc="0">
                          <a:solidFill>
                            <a:schemeClr val="tx1"/>
                          </a:solidFill>
                          <a:latin typeface="Georgia Pro"/>
                        </a:rPr>
                        <a:t>10</a:t>
                      </a:r>
                    </a:p>
                  </a:txBody>
                  <a:tcPr marL="37524" marR="37524" marT="73469" marB="18762"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ctr"/>
                      <a:r>
                        <a:rPr lang="en-US" sz="1000" cap="none" spc="0">
                          <a:solidFill>
                            <a:schemeClr val="tx1"/>
                          </a:solidFill>
                          <a:latin typeface="Georgia Pro"/>
                        </a:rPr>
                        <a:t>1</a:t>
                      </a:r>
                    </a:p>
                  </a:txBody>
                  <a:tcPr marL="37524" marR="37524" marT="73469" marB="18762"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ctr"/>
                      <a:r>
                        <a:rPr lang="en-US" sz="1000" cap="none" spc="0">
                          <a:solidFill>
                            <a:schemeClr val="tx1"/>
                          </a:solidFill>
                          <a:latin typeface="Georgia Pro"/>
                        </a:rPr>
                        <a:t>10</a:t>
                      </a:r>
                    </a:p>
                  </a:txBody>
                  <a:tcPr marL="37524" marR="37524" marT="73469" marB="18762"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ctr"/>
                      <a:r>
                        <a:rPr lang="en-US" sz="1000" cap="none" spc="0">
                          <a:solidFill>
                            <a:schemeClr val="tx1"/>
                          </a:solidFill>
                          <a:latin typeface="Georgia Pro"/>
                        </a:rPr>
                        <a:t>4</a:t>
                      </a:r>
                    </a:p>
                  </a:txBody>
                  <a:tcPr marL="37524" marR="37524" marT="73469" marB="18762"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ctr"/>
                      <a:r>
                        <a:rPr lang="en-US" sz="1000" cap="none" spc="0">
                          <a:solidFill>
                            <a:schemeClr val="tx1"/>
                          </a:solidFill>
                          <a:latin typeface="Georgia Pro"/>
                        </a:rPr>
                        <a:t>3</a:t>
                      </a:r>
                    </a:p>
                  </a:txBody>
                  <a:tcPr marL="37524" marR="37524" marT="73469" marB="18762"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ctr"/>
                      <a:r>
                        <a:rPr lang="en-US" sz="1000" cap="none" spc="0">
                          <a:solidFill>
                            <a:schemeClr val="tx1"/>
                          </a:solidFill>
                          <a:latin typeface="Georgia Pro"/>
                        </a:rPr>
                        <a:t>12</a:t>
                      </a:r>
                    </a:p>
                  </a:txBody>
                  <a:tcPr marL="37524" marR="37524" marT="73469" marB="18762"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ctr"/>
                      <a:r>
                        <a:rPr lang="en-US" sz="1000" cap="none" spc="0">
                          <a:solidFill>
                            <a:schemeClr val="tx1"/>
                          </a:solidFill>
                          <a:latin typeface="Georgia Pro"/>
                        </a:rPr>
                        <a:t>10</a:t>
                      </a:r>
                    </a:p>
                  </a:txBody>
                  <a:tcPr marL="37524" marR="37524" marT="73469" marB="18762"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ctr"/>
                      <a:r>
                        <a:rPr lang="en-US" sz="1000" cap="none" spc="0">
                          <a:solidFill>
                            <a:schemeClr val="tx1"/>
                          </a:solidFill>
                          <a:latin typeface="Georgia Pro"/>
                        </a:rPr>
                        <a:t>2</a:t>
                      </a:r>
                    </a:p>
                  </a:txBody>
                  <a:tcPr marL="37524" marR="37524" marT="73469" marB="18762"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ctr"/>
                      <a:r>
                        <a:rPr lang="en-US" sz="1000" cap="none" spc="0">
                          <a:solidFill>
                            <a:schemeClr val="tx1"/>
                          </a:solidFill>
                          <a:latin typeface="Georgia Pro"/>
                        </a:rPr>
                        <a:t>20</a:t>
                      </a:r>
                    </a:p>
                  </a:txBody>
                  <a:tcPr marL="37524" marR="37524" marT="73469" marB="18762"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lvl="0" algn="ctr">
                        <a:buNone/>
                      </a:pPr>
                      <a:r>
                        <a:rPr lang="en-US" sz="1000" cap="none" spc="0">
                          <a:solidFill>
                            <a:schemeClr val="tx1"/>
                          </a:solidFill>
                          <a:latin typeface="Georgia Pro"/>
                        </a:rPr>
                        <a:t>4</a:t>
                      </a:r>
                    </a:p>
                  </a:txBody>
                  <a:tcPr marL="37524" marR="37524" marT="73469" marB="18762"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lvl="0" algn="ctr">
                        <a:buNone/>
                      </a:pPr>
                      <a:r>
                        <a:rPr lang="en-US" sz="1000" cap="none" spc="0">
                          <a:solidFill>
                            <a:schemeClr val="tx1"/>
                          </a:solidFill>
                          <a:latin typeface="Georgia Pro"/>
                        </a:rPr>
                        <a:t>2</a:t>
                      </a:r>
                    </a:p>
                  </a:txBody>
                  <a:tcPr marL="37524" marR="37524" marT="73469" marB="18762"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lvl="0" algn="ctr">
                        <a:buNone/>
                      </a:pPr>
                      <a:r>
                        <a:rPr lang="en-US" sz="1000" cap="none" spc="0">
                          <a:solidFill>
                            <a:schemeClr val="tx1"/>
                          </a:solidFill>
                          <a:latin typeface="Georgia Pro"/>
                        </a:rPr>
                        <a:t>8</a:t>
                      </a:r>
                    </a:p>
                  </a:txBody>
                  <a:tcPr marL="37524" marR="37524" marT="73469" marB="18762"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lvl="0" algn="ctr">
                        <a:buNone/>
                      </a:pPr>
                      <a:r>
                        <a:rPr lang="en-US" sz="1000" cap="none" spc="0">
                          <a:solidFill>
                            <a:schemeClr val="tx1"/>
                          </a:solidFill>
                          <a:latin typeface="Georgia Pro"/>
                        </a:rPr>
                        <a:t>10</a:t>
                      </a:r>
                    </a:p>
                  </a:txBody>
                  <a:tcPr marL="37524" marR="37524" marT="73469" marB="18762"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lvl="0" algn="ctr">
                        <a:buNone/>
                      </a:pPr>
                      <a:r>
                        <a:rPr lang="en-US" sz="1000" cap="none" spc="0">
                          <a:solidFill>
                            <a:schemeClr val="tx1"/>
                          </a:solidFill>
                          <a:latin typeface="Georgia Pro"/>
                        </a:rPr>
                        <a:t>2</a:t>
                      </a:r>
                    </a:p>
                  </a:txBody>
                  <a:tcPr marL="37524" marR="37524" marT="73469" marB="18762"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lvl="0" algn="ctr">
                        <a:buNone/>
                      </a:pPr>
                      <a:r>
                        <a:rPr lang="en-US" sz="1000" cap="none" spc="0">
                          <a:solidFill>
                            <a:schemeClr val="tx1"/>
                          </a:solidFill>
                          <a:latin typeface="Georgia Pro"/>
                        </a:rPr>
                        <a:t>20</a:t>
                      </a:r>
                    </a:p>
                  </a:txBody>
                  <a:tcPr marL="37524" marR="37524" marT="73469" marB="18762"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lvl="0" algn="ctr">
                        <a:buNone/>
                      </a:pPr>
                      <a:r>
                        <a:rPr lang="en-US" sz="1000" cap="none" spc="0">
                          <a:solidFill>
                            <a:schemeClr val="tx1"/>
                          </a:solidFill>
                          <a:latin typeface="Georgia Pro"/>
                        </a:rPr>
                        <a:t>70</a:t>
                      </a:r>
                    </a:p>
                  </a:txBody>
                  <a:tcPr marL="37524" marR="37524" marT="73469" marB="18762"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3790570718"/>
                  </a:ext>
                </a:extLst>
              </a:tr>
              <a:tr h="600451">
                <a:tc>
                  <a:txBody>
                    <a:bodyPr/>
                    <a:lstStyle/>
                    <a:p>
                      <a:pPr lvl="0">
                        <a:buNone/>
                      </a:pPr>
                      <a:r>
                        <a:rPr lang="en-US" sz="1000" cap="none" spc="0">
                          <a:solidFill>
                            <a:schemeClr val="tx1"/>
                          </a:solidFill>
                          <a:latin typeface="Georgia Pro"/>
                        </a:rPr>
                        <a:t>Berlin,</a:t>
                      </a:r>
                    </a:p>
                    <a:p>
                      <a:pPr lvl="0">
                        <a:buNone/>
                      </a:pPr>
                      <a:r>
                        <a:rPr lang="en-US" sz="1000" cap="none" spc="0">
                          <a:solidFill>
                            <a:schemeClr val="tx1"/>
                          </a:solidFill>
                          <a:latin typeface="Georgia Pro"/>
                        </a:rPr>
                        <a:t>Germany</a:t>
                      </a:r>
                    </a:p>
                  </a:txBody>
                  <a:tcPr marL="37524" marR="37524" marT="73469" marB="18762">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lgn="ctr">
                        <a:buNone/>
                      </a:pPr>
                      <a:r>
                        <a:rPr lang="en-US" sz="1000" cap="none" spc="0">
                          <a:solidFill>
                            <a:schemeClr val="tx1"/>
                          </a:solidFill>
                          <a:latin typeface="Georgia Pro"/>
                        </a:rPr>
                        <a:t>5</a:t>
                      </a:r>
                    </a:p>
                  </a:txBody>
                  <a:tcPr marL="37524" marR="37524" marT="73469" marB="1876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lgn="ctr">
                        <a:buNone/>
                      </a:pPr>
                      <a:r>
                        <a:rPr lang="en-US" sz="1000" cap="none" spc="0">
                          <a:solidFill>
                            <a:schemeClr val="tx1"/>
                          </a:solidFill>
                          <a:latin typeface="Georgia Pro"/>
                        </a:rPr>
                        <a:t>1</a:t>
                      </a:r>
                    </a:p>
                  </a:txBody>
                  <a:tcPr marL="37524" marR="37524" marT="73469" marB="1876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lgn="ctr">
                        <a:buNone/>
                      </a:pPr>
                      <a:r>
                        <a:rPr lang="en-US" sz="1000" cap="none" spc="0">
                          <a:solidFill>
                            <a:schemeClr val="tx1"/>
                          </a:solidFill>
                          <a:latin typeface="Georgia Pro"/>
                        </a:rPr>
                        <a:t>5</a:t>
                      </a:r>
                    </a:p>
                  </a:txBody>
                  <a:tcPr marL="37524" marR="37524" marT="73469" marB="1876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lgn="ctr">
                        <a:buNone/>
                      </a:pPr>
                      <a:r>
                        <a:rPr lang="en-US" sz="1000" cap="none" spc="0">
                          <a:solidFill>
                            <a:schemeClr val="tx1"/>
                          </a:solidFill>
                          <a:latin typeface="Georgia Pro"/>
                        </a:rPr>
                        <a:t>7</a:t>
                      </a:r>
                    </a:p>
                  </a:txBody>
                  <a:tcPr marL="37524" marR="37524" marT="73469" marB="1876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lgn="ctr">
                        <a:buNone/>
                      </a:pPr>
                      <a:r>
                        <a:rPr lang="en-US" sz="1000" cap="none" spc="0">
                          <a:solidFill>
                            <a:schemeClr val="tx1"/>
                          </a:solidFill>
                          <a:latin typeface="Georgia Pro"/>
                        </a:rPr>
                        <a:t>3</a:t>
                      </a:r>
                    </a:p>
                  </a:txBody>
                  <a:tcPr marL="37524" marR="37524" marT="73469" marB="1876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lgn="ctr">
                        <a:buNone/>
                      </a:pPr>
                      <a:r>
                        <a:rPr lang="en-US" sz="1000" cap="none" spc="0">
                          <a:solidFill>
                            <a:schemeClr val="tx1"/>
                          </a:solidFill>
                          <a:latin typeface="Georgia Pro"/>
                        </a:rPr>
                        <a:t>21</a:t>
                      </a:r>
                    </a:p>
                  </a:txBody>
                  <a:tcPr marL="37524" marR="37524" marT="73469" marB="1876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lgn="ctr">
                        <a:buNone/>
                      </a:pPr>
                      <a:r>
                        <a:rPr lang="en-US" sz="1000" cap="none" spc="0">
                          <a:solidFill>
                            <a:schemeClr val="tx1"/>
                          </a:solidFill>
                          <a:latin typeface="Georgia Pro"/>
                        </a:rPr>
                        <a:t>0</a:t>
                      </a:r>
                    </a:p>
                  </a:txBody>
                  <a:tcPr marL="37524" marR="37524" marT="73469" marB="1876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lgn="ctr">
                        <a:buNone/>
                      </a:pPr>
                      <a:r>
                        <a:rPr lang="en-US" sz="1000" cap="none" spc="0">
                          <a:solidFill>
                            <a:schemeClr val="tx1"/>
                          </a:solidFill>
                          <a:latin typeface="Georgia Pro"/>
                        </a:rPr>
                        <a:t>2</a:t>
                      </a:r>
                    </a:p>
                  </a:txBody>
                  <a:tcPr marL="37524" marR="37524" marT="73469" marB="1876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lgn="ctr">
                        <a:buNone/>
                      </a:pPr>
                      <a:r>
                        <a:rPr lang="en-US" sz="1000" cap="none" spc="0">
                          <a:solidFill>
                            <a:schemeClr val="tx1"/>
                          </a:solidFill>
                          <a:latin typeface="Georgia Pro"/>
                        </a:rPr>
                        <a:t>0</a:t>
                      </a:r>
                    </a:p>
                  </a:txBody>
                  <a:tcPr marL="37524" marR="37524" marT="73469" marB="1876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lgn="ctr">
                        <a:buNone/>
                      </a:pPr>
                      <a:r>
                        <a:rPr lang="en-US" sz="1000" cap="none" spc="0">
                          <a:solidFill>
                            <a:schemeClr val="tx1"/>
                          </a:solidFill>
                          <a:latin typeface="Georgia Pro"/>
                        </a:rPr>
                        <a:t>5</a:t>
                      </a:r>
                    </a:p>
                  </a:txBody>
                  <a:tcPr marL="37524" marR="37524" marT="73469" marB="1876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lgn="ctr">
                        <a:buNone/>
                      </a:pPr>
                      <a:r>
                        <a:rPr lang="en-US" sz="1000" cap="none" spc="0">
                          <a:solidFill>
                            <a:schemeClr val="tx1"/>
                          </a:solidFill>
                          <a:latin typeface="Georgia Pro"/>
                        </a:rPr>
                        <a:t>2</a:t>
                      </a:r>
                    </a:p>
                  </a:txBody>
                  <a:tcPr marL="37524" marR="37524" marT="73469" marB="1876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lgn="ctr">
                        <a:buNone/>
                      </a:pPr>
                      <a:r>
                        <a:rPr lang="en-US" sz="1000" cap="none" spc="0">
                          <a:solidFill>
                            <a:schemeClr val="tx1"/>
                          </a:solidFill>
                          <a:latin typeface="Georgia Pro"/>
                        </a:rPr>
                        <a:t>10</a:t>
                      </a:r>
                    </a:p>
                  </a:txBody>
                  <a:tcPr marL="37524" marR="37524" marT="73469" marB="1876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lgn="ctr">
                        <a:buNone/>
                      </a:pPr>
                      <a:r>
                        <a:rPr lang="en-US" sz="1000" cap="none" spc="0">
                          <a:solidFill>
                            <a:schemeClr val="tx1"/>
                          </a:solidFill>
                          <a:latin typeface="Georgia Pro"/>
                        </a:rPr>
                        <a:t>2</a:t>
                      </a:r>
                    </a:p>
                  </a:txBody>
                  <a:tcPr marL="37524" marR="37524" marT="73469" marB="1876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lgn="ctr">
                        <a:buNone/>
                      </a:pPr>
                      <a:r>
                        <a:rPr lang="en-US" sz="1000" cap="none" spc="0">
                          <a:solidFill>
                            <a:schemeClr val="tx1"/>
                          </a:solidFill>
                          <a:latin typeface="Georgia Pro"/>
                        </a:rPr>
                        <a:t>2</a:t>
                      </a:r>
                    </a:p>
                  </a:txBody>
                  <a:tcPr marL="37524" marR="37524" marT="73469" marB="1876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lgn="ctr">
                        <a:buNone/>
                      </a:pPr>
                      <a:r>
                        <a:rPr lang="en-US" sz="1000" cap="none" spc="0">
                          <a:solidFill>
                            <a:schemeClr val="tx1"/>
                          </a:solidFill>
                          <a:latin typeface="Georgia Pro"/>
                        </a:rPr>
                        <a:t>4</a:t>
                      </a:r>
                    </a:p>
                  </a:txBody>
                  <a:tcPr marL="37524" marR="37524" marT="73469" marB="1876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lgn="ctr">
                        <a:buNone/>
                      </a:pPr>
                      <a:r>
                        <a:rPr lang="en-US" sz="1000" cap="none" spc="0">
                          <a:solidFill>
                            <a:schemeClr val="tx1"/>
                          </a:solidFill>
                          <a:latin typeface="Georgia Pro"/>
                        </a:rPr>
                        <a:t>40</a:t>
                      </a:r>
                    </a:p>
                  </a:txBody>
                  <a:tcPr marL="37524" marR="37524" marT="73469" marB="18762"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1461155368"/>
                  </a:ext>
                </a:extLst>
              </a:tr>
            </a:tbl>
          </a:graphicData>
        </a:graphic>
      </p:graphicFrame>
      <p:sp>
        <p:nvSpPr>
          <p:cNvPr id="10" name="Oval 9">
            <a:extLst>
              <a:ext uri="{FF2B5EF4-FFF2-40B4-BE49-F238E27FC236}">
                <a16:creationId xmlns:a16="http://schemas.microsoft.com/office/drawing/2014/main" id="{6140DFCB-99B9-756F-E129-DFF07ACC3BA0}"/>
              </a:ext>
            </a:extLst>
          </p:cNvPr>
          <p:cNvSpPr>
            <a:spLocks noChangeAspect="1"/>
          </p:cNvSpPr>
          <p:nvPr/>
        </p:nvSpPr>
        <p:spPr>
          <a:xfrm>
            <a:off x="11524803" y="3294771"/>
            <a:ext cx="348480" cy="340163"/>
          </a:xfrm>
          <a:custGeom>
            <a:avLst/>
            <a:gdLst>
              <a:gd name="connsiteX0" fmla="*/ 0 w 348480"/>
              <a:gd name="connsiteY0" fmla="*/ 170082 h 340163"/>
              <a:gd name="connsiteX1" fmla="*/ 174240 w 348480"/>
              <a:gd name="connsiteY1" fmla="*/ 0 h 340163"/>
              <a:gd name="connsiteX2" fmla="*/ 348480 w 348480"/>
              <a:gd name="connsiteY2" fmla="*/ 170082 h 340163"/>
              <a:gd name="connsiteX3" fmla="*/ 174240 w 348480"/>
              <a:gd name="connsiteY3" fmla="*/ 340164 h 340163"/>
              <a:gd name="connsiteX4" fmla="*/ 0 w 348480"/>
              <a:gd name="connsiteY4" fmla="*/ 170082 h 340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480" h="340163" extrusionOk="0">
                <a:moveTo>
                  <a:pt x="0" y="170082"/>
                </a:moveTo>
                <a:cubicBezTo>
                  <a:pt x="-11104" y="69299"/>
                  <a:pt x="51754" y="9855"/>
                  <a:pt x="174240" y="0"/>
                </a:cubicBezTo>
                <a:cubicBezTo>
                  <a:pt x="292345" y="4605"/>
                  <a:pt x="319120" y="77081"/>
                  <a:pt x="348480" y="170082"/>
                </a:cubicBezTo>
                <a:cubicBezTo>
                  <a:pt x="330078" y="281987"/>
                  <a:pt x="266269" y="363383"/>
                  <a:pt x="174240" y="340164"/>
                </a:cubicBezTo>
                <a:cubicBezTo>
                  <a:pt x="58643" y="329568"/>
                  <a:pt x="21952" y="274505"/>
                  <a:pt x="0" y="170082"/>
                </a:cubicBezTo>
                <a:close/>
              </a:path>
            </a:pathLst>
          </a:custGeom>
          <a:noFill/>
          <a:ln w="15875">
            <a:solidFill>
              <a:srgbClr val="FF0000"/>
            </a:solidFill>
            <a:extLst>
              <a:ext uri="{C807C97D-BFC1-408E-A445-0C87EB9F89A2}">
                <ask:lineSketchStyleProps xmlns:ask="http://schemas.microsoft.com/office/drawing/2018/sketchyshapes" sd="1219033472">
                  <a:custGeom>
                    <a:avLst/>
                    <a:gdLst>
                      <a:gd name="connsiteX0" fmla="*/ 0 w 348480"/>
                      <a:gd name="connsiteY0" fmla="*/ 170082 h 340163"/>
                      <a:gd name="connsiteX1" fmla="*/ 174240 w 348480"/>
                      <a:gd name="connsiteY1" fmla="*/ 0 h 340163"/>
                      <a:gd name="connsiteX2" fmla="*/ 348480 w 348480"/>
                      <a:gd name="connsiteY2" fmla="*/ 170082 h 340163"/>
                      <a:gd name="connsiteX3" fmla="*/ 174240 w 348480"/>
                      <a:gd name="connsiteY3" fmla="*/ 340164 h 340163"/>
                      <a:gd name="connsiteX4" fmla="*/ 0 w 348480"/>
                      <a:gd name="connsiteY4" fmla="*/ 170082 h 340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480" h="340163" extrusionOk="0">
                        <a:moveTo>
                          <a:pt x="0" y="170082"/>
                        </a:moveTo>
                        <a:cubicBezTo>
                          <a:pt x="-8745" y="70754"/>
                          <a:pt x="63453" y="5464"/>
                          <a:pt x="174240" y="0"/>
                        </a:cubicBezTo>
                        <a:cubicBezTo>
                          <a:pt x="280919" y="2200"/>
                          <a:pt x="331620" y="76684"/>
                          <a:pt x="348480" y="170082"/>
                        </a:cubicBezTo>
                        <a:cubicBezTo>
                          <a:pt x="340128" y="272172"/>
                          <a:pt x="267216" y="358147"/>
                          <a:pt x="174240" y="340164"/>
                        </a:cubicBezTo>
                        <a:cubicBezTo>
                          <a:pt x="72307" y="337044"/>
                          <a:pt x="16750" y="272019"/>
                          <a:pt x="0" y="170082"/>
                        </a:cubicBezTo>
                        <a:close/>
                      </a:path>
                    </a:pathLst>
                  </a:cu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Georgia Pro"/>
            </a:endParaRPr>
          </a:p>
        </p:txBody>
      </p:sp>
      <p:sp>
        <p:nvSpPr>
          <p:cNvPr id="5" name="Oval 9">
            <a:extLst>
              <a:ext uri="{FF2B5EF4-FFF2-40B4-BE49-F238E27FC236}">
                <a16:creationId xmlns:a16="http://schemas.microsoft.com/office/drawing/2014/main" id="{0F2E4DB9-733D-8DD0-EA96-733B8650C3D5}"/>
              </a:ext>
            </a:extLst>
          </p:cNvPr>
          <p:cNvSpPr>
            <a:spLocks noChangeAspect="1"/>
          </p:cNvSpPr>
          <p:nvPr/>
        </p:nvSpPr>
        <p:spPr>
          <a:xfrm>
            <a:off x="11524803" y="5104718"/>
            <a:ext cx="348480" cy="340163"/>
          </a:xfrm>
          <a:custGeom>
            <a:avLst/>
            <a:gdLst>
              <a:gd name="connsiteX0" fmla="*/ 0 w 348480"/>
              <a:gd name="connsiteY0" fmla="*/ 170082 h 340163"/>
              <a:gd name="connsiteX1" fmla="*/ 174240 w 348480"/>
              <a:gd name="connsiteY1" fmla="*/ 0 h 340163"/>
              <a:gd name="connsiteX2" fmla="*/ 348480 w 348480"/>
              <a:gd name="connsiteY2" fmla="*/ 170082 h 340163"/>
              <a:gd name="connsiteX3" fmla="*/ 174240 w 348480"/>
              <a:gd name="connsiteY3" fmla="*/ 340164 h 340163"/>
              <a:gd name="connsiteX4" fmla="*/ 0 w 348480"/>
              <a:gd name="connsiteY4" fmla="*/ 170082 h 340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480" h="340163" extrusionOk="0">
                <a:moveTo>
                  <a:pt x="0" y="170082"/>
                </a:moveTo>
                <a:cubicBezTo>
                  <a:pt x="-11104" y="69299"/>
                  <a:pt x="51754" y="9855"/>
                  <a:pt x="174240" y="0"/>
                </a:cubicBezTo>
                <a:cubicBezTo>
                  <a:pt x="292345" y="4605"/>
                  <a:pt x="319120" y="77081"/>
                  <a:pt x="348480" y="170082"/>
                </a:cubicBezTo>
                <a:cubicBezTo>
                  <a:pt x="330078" y="281987"/>
                  <a:pt x="266269" y="363383"/>
                  <a:pt x="174240" y="340164"/>
                </a:cubicBezTo>
                <a:cubicBezTo>
                  <a:pt x="58643" y="329568"/>
                  <a:pt x="21952" y="274505"/>
                  <a:pt x="0" y="170082"/>
                </a:cubicBezTo>
                <a:close/>
              </a:path>
            </a:pathLst>
          </a:custGeom>
          <a:noFill/>
          <a:ln w="15875">
            <a:solidFill>
              <a:srgbClr val="FF0000"/>
            </a:solidFill>
            <a:extLst>
              <a:ext uri="{C807C97D-BFC1-408E-A445-0C87EB9F89A2}">
                <ask:lineSketchStyleProps xmlns:ask="http://schemas.microsoft.com/office/drawing/2018/sketchyshapes" sd="1219033472">
                  <a:custGeom>
                    <a:avLst/>
                    <a:gdLst>
                      <a:gd name="connsiteX0" fmla="*/ 0 w 348480"/>
                      <a:gd name="connsiteY0" fmla="*/ 170082 h 340163"/>
                      <a:gd name="connsiteX1" fmla="*/ 174240 w 348480"/>
                      <a:gd name="connsiteY1" fmla="*/ 0 h 340163"/>
                      <a:gd name="connsiteX2" fmla="*/ 348480 w 348480"/>
                      <a:gd name="connsiteY2" fmla="*/ 170082 h 340163"/>
                      <a:gd name="connsiteX3" fmla="*/ 174240 w 348480"/>
                      <a:gd name="connsiteY3" fmla="*/ 340164 h 340163"/>
                      <a:gd name="connsiteX4" fmla="*/ 0 w 348480"/>
                      <a:gd name="connsiteY4" fmla="*/ 170082 h 340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480" h="340163" extrusionOk="0">
                        <a:moveTo>
                          <a:pt x="0" y="170082"/>
                        </a:moveTo>
                        <a:cubicBezTo>
                          <a:pt x="-8745" y="70754"/>
                          <a:pt x="63453" y="5464"/>
                          <a:pt x="174240" y="0"/>
                        </a:cubicBezTo>
                        <a:cubicBezTo>
                          <a:pt x="280919" y="2200"/>
                          <a:pt x="331620" y="76684"/>
                          <a:pt x="348480" y="170082"/>
                        </a:cubicBezTo>
                        <a:cubicBezTo>
                          <a:pt x="340128" y="272172"/>
                          <a:pt x="267216" y="358147"/>
                          <a:pt x="174240" y="340164"/>
                        </a:cubicBezTo>
                        <a:cubicBezTo>
                          <a:pt x="72307" y="337044"/>
                          <a:pt x="16750" y="272019"/>
                          <a:pt x="0" y="170082"/>
                        </a:cubicBezTo>
                        <a:close/>
                      </a:path>
                    </a:pathLst>
                  </a:cu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Georgia Pro"/>
            </a:endParaRPr>
          </a:p>
        </p:txBody>
      </p:sp>
      <p:sp>
        <p:nvSpPr>
          <p:cNvPr id="13" name="Slide Number Placeholder 12">
            <a:extLst>
              <a:ext uri="{FF2B5EF4-FFF2-40B4-BE49-F238E27FC236}">
                <a16:creationId xmlns:a16="http://schemas.microsoft.com/office/drawing/2014/main" id="{D64CCB6C-A9DD-F30C-BC38-D331634DF9CD}"/>
              </a:ext>
            </a:extLst>
          </p:cNvPr>
          <p:cNvSpPr>
            <a:spLocks noGrp="1"/>
          </p:cNvSpPr>
          <p:nvPr>
            <p:ph type="sldNum" sz="quarter" idx="12"/>
          </p:nvPr>
        </p:nvSpPr>
        <p:spPr/>
        <p:txBody>
          <a:bodyPr/>
          <a:lstStyle/>
          <a:p>
            <a:fld id="{330EA680-D336-4FF7-8B7A-9848BB0A1C32}" type="slidenum">
              <a:rPr lang="en-US" smtClean="0">
                <a:latin typeface="Georgia Pro"/>
              </a:rPr>
              <a:t>10</a:t>
            </a:fld>
            <a:endParaRPr lang="en-US">
              <a:latin typeface="Georgia Pro"/>
            </a:endParaRPr>
          </a:p>
        </p:txBody>
      </p:sp>
      <p:sp>
        <p:nvSpPr>
          <p:cNvPr id="3" name="Footer Placeholder 2">
            <a:extLst>
              <a:ext uri="{FF2B5EF4-FFF2-40B4-BE49-F238E27FC236}">
                <a16:creationId xmlns:a16="http://schemas.microsoft.com/office/drawing/2014/main" id="{77A72BF2-FF5C-AB18-C363-A8859F7B8830}"/>
              </a:ext>
            </a:extLst>
          </p:cNvPr>
          <p:cNvSpPr>
            <a:spLocks noGrp="1"/>
          </p:cNvSpPr>
          <p:nvPr>
            <p:ph type="ftr" sz="quarter" idx="11"/>
          </p:nvPr>
        </p:nvSpPr>
        <p:spPr/>
        <p:txBody>
          <a:bodyPr/>
          <a:lstStyle/>
          <a:p>
            <a:r>
              <a:rPr lang="en-US">
                <a:latin typeface="Georgia Pro"/>
              </a:rPr>
              <a:t>Evan</a:t>
            </a:r>
          </a:p>
        </p:txBody>
      </p:sp>
    </p:spTree>
    <p:extLst>
      <p:ext uri="{BB962C8B-B14F-4D97-AF65-F5344CB8AC3E}">
        <p14:creationId xmlns:p14="http://schemas.microsoft.com/office/powerpoint/2010/main" val="3737729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73B52F7-AA2A-A16C-849E-E07419DD5FC9}"/>
              </a:ext>
            </a:extLst>
          </p:cNvPr>
          <p:cNvSpPr/>
          <p:nvPr/>
        </p:nvSpPr>
        <p:spPr>
          <a:xfrm>
            <a:off x="-167804" y="-87682"/>
            <a:ext cx="3455534" cy="7052153"/>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1D11E85B-197D-CEEE-8E28-33AE9228A201}"/>
              </a:ext>
            </a:extLst>
          </p:cNvPr>
          <p:cNvSpPr txBox="1">
            <a:spLocks/>
          </p:cNvSpPr>
          <p:nvPr/>
        </p:nvSpPr>
        <p:spPr>
          <a:xfrm>
            <a:off x="204627" y="273771"/>
            <a:ext cx="2864942" cy="2309013"/>
          </a:xfrm>
          <a:prstGeom prst="round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solidFill>
                  <a:srgbClr val="FFFFFF"/>
                </a:solidFill>
                <a:latin typeface="Georgia Pro"/>
              </a:rPr>
              <a:t>Target Market Selection</a:t>
            </a:r>
          </a:p>
        </p:txBody>
      </p:sp>
      <p:sp>
        <p:nvSpPr>
          <p:cNvPr id="7" name="Content Placeholder 2">
            <a:extLst>
              <a:ext uri="{FF2B5EF4-FFF2-40B4-BE49-F238E27FC236}">
                <a16:creationId xmlns:a16="http://schemas.microsoft.com/office/drawing/2014/main" id="{28579BE4-D6F0-757C-234D-B96D5F60BD8D}"/>
              </a:ext>
            </a:extLst>
          </p:cNvPr>
          <p:cNvSpPr txBox="1">
            <a:spLocks/>
          </p:cNvSpPr>
          <p:nvPr/>
        </p:nvSpPr>
        <p:spPr>
          <a:xfrm>
            <a:off x="74270" y="2011814"/>
            <a:ext cx="3136182" cy="297683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solidFill>
                  <a:schemeClr val="bg1"/>
                </a:solidFill>
                <a:latin typeface="Georgia Pro"/>
              </a:rPr>
              <a:t>    Market Ranking</a:t>
            </a:r>
            <a:endParaRPr lang="en-US" sz="2000">
              <a:solidFill>
                <a:schemeClr val="bg1"/>
              </a:solidFill>
              <a:latin typeface="Georgia Pro"/>
              <a:cs typeface="Calibri"/>
            </a:endParaRPr>
          </a:p>
          <a:p>
            <a:pPr marL="514350"/>
            <a:r>
              <a:rPr lang="en-US" sz="2000">
                <a:solidFill>
                  <a:schemeClr val="bg1"/>
                </a:solidFill>
                <a:latin typeface="Georgia Pro"/>
              </a:rPr>
              <a:t>Beijing, CN	</a:t>
            </a:r>
            <a:r>
              <a:rPr lang="zh-CN" altLang="en-US" sz="2000">
                <a:solidFill>
                  <a:schemeClr val="bg1"/>
                </a:solidFill>
                <a:latin typeface="Georgia Pro"/>
              </a:rPr>
              <a:t>      </a:t>
            </a:r>
            <a:r>
              <a:rPr lang="en-US" sz="2000">
                <a:solidFill>
                  <a:schemeClr val="bg1"/>
                </a:solidFill>
                <a:latin typeface="Georgia Pro"/>
              </a:rPr>
              <a:t>70</a:t>
            </a:r>
            <a:endParaRPr lang="en-US" sz="2000">
              <a:solidFill>
                <a:schemeClr val="bg1"/>
              </a:solidFill>
              <a:latin typeface="Georgia Pro"/>
              <a:cs typeface="Calibri"/>
            </a:endParaRPr>
          </a:p>
          <a:p>
            <a:pPr marL="514350"/>
            <a:r>
              <a:rPr lang="en-US" sz="2000">
                <a:solidFill>
                  <a:schemeClr val="bg1"/>
                </a:solidFill>
                <a:latin typeface="Georgia Pro"/>
              </a:rPr>
              <a:t>Sydney, AU      50</a:t>
            </a:r>
            <a:endParaRPr lang="en-US" sz="2000">
              <a:solidFill>
                <a:schemeClr val="bg1"/>
              </a:solidFill>
              <a:latin typeface="Georgia Pro"/>
              <a:cs typeface="Calibri"/>
            </a:endParaRPr>
          </a:p>
          <a:p>
            <a:pPr marL="514350"/>
            <a:r>
              <a:rPr lang="en-US" sz="2000">
                <a:solidFill>
                  <a:schemeClr val="bg1"/>
                </a:solidFill>
                <a:latin typeface="Georgia Pro"/>
              </a:rPr>
              <a:t>London, UK     49</a:t>
            </a:r>
            <a:endParaRPr lang="en-US" sz="2000">
              <a:solidFill>
                <a:schemeClr val="bg1"/>
              </a:solidFill>
              <a:latin typeface="Georgia Pro"/>
              <a:cs typeface="Calibri"/>
            </a:endParaRPr>
          </a:p>
          <a:p>
            <a:pPr marL="514350"/>
            <a:r>
              <a:rPr lang="en-US" sz="2000">
                <a:solidFill>
                  <a:schemeClr val="bg1"/>
                </a:solidFill>
                <a:latin typeface="Georgia Pro"/>
              </a:rPr>
              <a:t>Berlin, DE        40</a:t>
            </a:r>
            <a:endParaRPr lang="en-US" sz="2000">
              <a:solidFill>
                <a:schemeClr val="bg1"/>
              </a:solidFill>
              <a:latin typeface="Georgia Pro"/>
              <a:cs typeface="Calibri"/>
            </a:endParaRPr>
          </a:p>
          <a:p>
            <a:pPr marL="514350"/>
            <a:r>
              <a:rPr lang="en-US" sz="2000">
                <a:solidFill>
                  <a:schemeClr val="bg1"/>
                </a:solidFill>
                <a:latin typeface="Georgia Pro"/>
              </a:rPr>
              <a:t>Helsinki, FN    37</a:t>
            </a:r>
            <a:endParaRPr lang="en-US" sz="2000">
              <a:solidFill>
                <a:schemeClr val="bg1"/>
              </a:solidFill>
              <a:latin typeface="Georgia Pro"/>
              <a:cs typeface="Calibri"/>
            </a:endParaRPr>
          </a:p>
          <a:p>
            <a:pPr marL="514350"/>
            <a:r>
              <a:rPr lang="en-US" sz="2000">
                <a:solidFill>
                  <a:schemeClr val="bg1"/>
                </a:solidFill>
                <a:latin typeface="Georgia Pro"/>
              </a:rPr>
              <a:t>Auckland, NZ  33</a:t>
            </a:r>
            <a:endParaRPr lang="en-US" sz="2000">
              <a:solidFill>
                <a:schemeClr val="bg1"/>
              </a:solidFill>
              <a:latin typeface="Georgia Pro"/>
              <a:cs typeface="Calibri"/>
            </a:endParaRPr>
          </a:p>
          <a:p>
            <a:pPr marL="514350"/>
            <a:endParaRPr lang="en-US" sz="2000"/>
          </a:p>
        </p:txBody>
      </p:sp>
      <p:sp>
        <p:nvSpPr>
          <p:cNvPr id="11" name="Content Placeholder 2">
            <a:extLst>
              <a:ext uri="{FF2B5EF4-FFF2-40B4-BE49-F238E27FC236}">
                <a16:creationId xmlns:a16="http://schemas.microsoft.com/office/drawing/2014/main" id="{0B321E1E-FC68-BA2B-CBC8-1F141CE153AF}"/>
              </a:ext>
            </a:extLst>
          </p:cNvPr>
          <p:cNvSpPr txBox="1">
            <a:spLocks/>
          </p:cNvSpPr>
          <p:nvPr/>
        </p:nvSpPr>
        <p:spPr>
          <a:xfrm>
            <a:off x="7598364" y="348746"/>
            <a:ext cx="4369935" cy="590600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000" b="1">
                <a:latin typeface="Georgia Pro"/>
              </a:rPr>
              <a:t>Sydney, AU</a:t>
            </a:r>
            <a:endParaRPr lang="en-US" sz="2000" b="1">
              <a:latin typeface="Georgia Pro"/>
              <a:cs typeface="Calibri" panose="020F0502020204030204"/>
            </a:endParaRPr>
          </a:p>
          <a:p>
            <a:pPr marL="514350">
              <a:lnSpc>
                <a:spcPct val="100000"/>
              </a:lnSpc>
              <a:buFont typeface="Arial"/>
              <a:buChar char="•"/>
            </a:pPr>
            <a:r>
              <a:rPr lang="en-US" sz="2000">
                <a:latin typeface="Georgia Pro"/>
              </a:rPr>
              <a:t>the lowest online shopping engage</a:t>
            </a:r>
            <a:endParaRPr lang="en-US" altLang="ja-JP" sz="2000">
              <a:latin typeface="Georgia Pro"/>
              <a:ea typeface="ＭＳ Ｐゴシック"/>
              <a:cs typeface="Calibri"/>
            </a:endParaRPr>
          </a:p>
          <a:p>
            <a:pPr marL="514350">
              <a:lnSpc>
                <a:spcPct val="100000"/>
              </a:lnSpc>
              <a:buFont typeface="Arial"/>
              <a:buChar char="•"/>
            </a:pPr>
            <a:r>
              <a:rPr lang="en-US" sz="2000">
                <a:latin typeface="Georgia Pro"/>
                <a:cs typeface="Calibri"/>
              </a:rPr>
              <a:t>Quite high in GDP per capita</a:t>
            </a:r>
          </a:p>
          <a:p>
            <a:pPr marL="285750" indent="0">
              <a:lnSpc>
                <a:spcPct val="100000"/>
              </a:lnSpc>
              <a:buNone/>
            </a:pPr>
            <a:r>
              <a:rPr lang="en-US" altLang="ja-JP" sz="2000" b="1">
                <a:solidFill>
                  <a:srgbClr val="385723"/>
                </a:solidFill>
                <a:latin typeface="Georgia Pro"/>
                <a:ea typeface="ＭＳ Ｐゴシック"/>
                <a:cs typeface="Calibri"/>
              </a:rPr>
              <a:t>→ able to afford the </a:t>
            </a:r>
            <a:r>
              <a:rPr lang="en-US" altLang="ja-JP" sz="2000" b="1" err="1">
                <a:solidFill>
                  <a:srgbClr val="385723"/>
                </a:solidFill>
                <a:latin typeface="Georgia Pro"/>
                <a:ea typeface="ＭＳ Ｐゴシック"/>
                <a:cs typeface="Calibri"/>
              </a:rPr>
              <a:t>Filson's</a:t>
            </a:r>
            <a:r>
              <a:rPr lang="en-US" altLang="ja-JP" sz="2000" b="1">
                <a:solidFill>
                  <a:srgbClr val="385723"/>
                </a:solidFill>
                <a:latin typeface="Georgia Pro"/>
                <a:ea typeface="ＭＳ Ｐゴシック"/>
                <a:cs typeface="Calibri"/>
              </a:rPr>
              <a:t> luxury goods</a:t>
            </a:r>
            <a:endParaRPr lang="en-US" sz="2000" b="1">
              <a:solidFill>
                <a:srgbClr val="385723"/>
              </a:solidFill>
              <a:latin typeface="Georgia Pro"/>
              <a:cs typeface="Calibri"/>
            </a:endParaRPr>
          </a:p>
          <a:p>
            <a:pPr marL="514350">
              <a:lnSpc>
                <a:spcPct val="100000"/>
              </a:lnSpc>
              <a:buFont typeface="Arial"/>
              <a:buChar char="•"/>
            </a:pPr>
            <a:r>
              <a:rPr lang="en-US" sz="2000">
                <a:latin typeface="Georgia Pro"/>
                <a:cs typeface="Calibri"/>
              </a:rPr>
              <a:t>a large market for outdoor wear </a:t>
            </a:r>
          </a:p>
          <a:p>
            <a:pPr marL="514350">
              <a:lnSpc>
                <a:spcPct val="100000"/>
              </a:lnSpc>
              <a:buFont typeface="Arial"/>
              <a:buChar char="•"/>
            </a:pPr>
            <a:r>
              <a:rPr lang="en-US" sz="2000">
                <a:latin typeface="Georgia Pro"/>
                <a:cs typeface="Calibri"/>
              </a:rPr>
              <a:t>the stats of Beijing tend to simply be outliers</a:t>
            </a:r>
          </a:p>
          <a:p>
            <a:pPr marL="285750" indent="0">
              <a:lnSpc>
                <a:spcPct val="100000"/>
              </a:lnSpc>
              <a:buNone/>
            </a:pPr>
            <a:r>
              <a:rPr lang="en-US" altLang="ja-JP" sz="2000" b="1">
                <a:solidFill>
                  <a:srgbClr val="385723"/>
                </a:solidFill>
                <a:latin typeface="Georgia Pro"/>
                <a:ea typeface="ＭＳ Ｐゴシック"/>
                <a:cs typeface="Calibri"/>
              </a:rPr>
              <a:t>→</a:t>
            </a:r>
            <a:r>
              <a:rPr lang="en-US" sz="2000" b="1">
                <a:solidFill>
                  <a:srgbClr val="385723"/>
                </a:solidFill>
                <a:latin typeface="Georgia Pro"/>
                <a:cs typeface="Calibri"/>
              </a:rPr>
              <a:t> Sydney is a more realistic choice</a:t>
            </a:r>
            <a:endParaRPr lang="en-US" sz="2000" b="1">
              <a:solidFill>
                <a:srgbClr val="385723"/>
              </a:solidFill>
              <a:ea typeface="Calibri"/>
              <a:cs typeface="Calibri" panose="020F0502020204030204"/>
            </a:endParaRPr>
          </a:p>
          <a:p>
            <a:pPr marL="514350">
              <a:lnSpc>
                <a:spcPct val="100000"/>
              </a:lnSpc>
              <a:buFont typeface="Arial"/>
              <a:buChar char="•"/>
            </a:pPr>
            <a:r>
              <a:rPr lang="en-US" sz="2000">
                <a:latin typeface="Georgia Pro"/>
                <a:cs typeface="Calibri"/>
              </a:rPr>
              <a:t>hunting and outdoor wear as well as high-quality, long lasting, and sustainable products</a:t>
            </a:r>
          </a:p>
        </p:txBody>
      </p:sp>
      <p:sp>
        <p:nvSpPr>
          <p:cNvPr id="13" name="Content Placeholder 2">
            <a:extLst>
              <a:ext uri="{FF2B5EF4-FFF2-40B4-BE49-F238E27FC236}">
                <a16:creationId xmlns:a16="http://schemas.microsoft.com/office/drawing/2014/main" id="{B02063A7-554C-D328-2554-8D1C9DF606C0}"/>
              </a:ext>
            </a:extLst>
          </p:cNvPr>
          <p:cNvSpPr txBox="1">
            <a:spLocks/>
          </p:cNvSpPr>
          <p:nvPr/>
        </p:nvSpPr>
        <p:spPr>
          <a:xfrm>
            <a:off x="3361999" y="346106"/>
            <a:ext cx="4077955" cy="562550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000" b="1">
                <a:latin typeface="Georgia Pro"/>
              </a:rPr>
              <a:t>Beijing, CN</a:t>
            </a:r>
            <a:endParaRPr lang="en-US" sz="2000" b="1">
              <a:latin typeface="Georgia Pro"/>
              <a:ea typeface="Calibri"/>
              <a:cs typeface="Calibri" panose="020F0502020204030204"/>
            </a:endParaRPr>
          </a:p>
          <a:p>
            <a:pPr marL="514350">
              <a:lnSpc>
                <a:spcPct val="100000"/>
              </a:lnSpc>
              <a:buFont typeface="Arial"/>
              <a:buChar char="•"/>
            </a:pPr>
            <a:r>
              <a:rPr lang="en-US" sz="2000">
                <a:latin typeface="Georgia Pro"/>
              </a:rPr>
              <a:t>Scored the highest in</a:t>
            </a:r>
            <a:endParaRPr lang="en-US" sz="2000">
              <a:latin typeface="Georgia Pro"/>
              <a:cs typeface="Calibri"/>
            </a:endParaRPr>
          </a:p>
          <a:p>
            <a:pPr marL="971550" lvl="1">
              <a:lnSpc>
                <a:spcPct val="100000"/>
              </a:lnSpc>
              <a:buFont typeface="Courier New"/>
              <a:buChar char="o"/>
            </a:pPr>
            <a:r>
              <a:rPr lang="en-US" sz="1600">
                <a:latin typeface="Georgia Pro"/>
              </a:rPr>
              <a:t>market for outdoor wear</a:t>
            </a:r>
            <a:endParaRPr lang="en-US" sz="2000">
              <a:latin typeface="Georgia Pro"/>
              <a:cs typeface="Calibri"/>
            </a:endParaRPr>
          </a:p>
          <a:p>
            <a:pPr marL="971550" lvl="1">
              <a:lnSpc>
                <a:spcPct val="100000"/>
              </a:lnSpc>
              <a:buFont typeface="Courier New"/>
              <a:buChar char="o"/>
            </a:pPr>
            <a:r>
              <a:rPr lang="en-US" sz="1600">
                <a:latin typeface="Georgia Pro"/>
              </a:rPr>
              <a:t>population</a:t>
            </a:r>
          </a:p>
          <a:p>
            <a:pPr marL="514350">
              <a:lnSpc>
                <a:spcPct val="100000"/>
              </a:lnSpc>
              <a:buFont typeface="Arial"/>
              <a:buChar char="•"/>
            </a:pPr>
            <a:r>
              <a:rPr lang="en-US" sz="2000">
                <a:latin typeface="Georgia Pro"/>
                <a:cs typeface="Calibri"/>
              </a:rPr>
              <a:t>Important to consider the low GDP per capita</a:t>
            </a:r>
          </a:p>
          <a:p>
            <a:pPr marL="514350">
              <a:lnSpc>
                <a:spcPct val="100000"/>
              </a:lnSpc>
              <a:buFont typeface="Arial"/>
              <a:buChar char="•"/>
            </a:pPr>
            <a:r>
              <a:rPr lang="en-US" sz="2000">
                <a:latin typeface="Georgia Pro"/>
                <a:cs typeface="Calibri"/>
              </a:rPr>
              <a:t>Risk: Trade relations between US and China may not be favorable</a:t>
            </a:r>
            <a:endParaRPr lang="en-US">
              <a:latin typeface="Calibri" panose="020F0502020204030204"/>
              <a:cs typeface="Calibri"/>
            </a:endParaRPr>
          </a:p>
          <a:p>
            <a:pPr marL="971550" lvl="1">
              <a:lnSpc>
                <a:spcPct val="100000"/>
              </a:lnSpc>
              <a:buFont typeface="Courier New"/>
              <a:buChar char="o"/>
            </a:pPr>
            <a:r>
              <a:rPr lang="en-US" sz="1600">
                <a:latin typeface="Georgia Pro"/>
                <a:cs typeface="Calibri"/>
              </a:rPr>
              <a:t>US imports to China is not good compared to Chinese imports to the US</a:t>
            </a:r>
            <a:endParaRPr lang="en-US">
              <a:cs typeface="Calibri" panose="020F0502020204030204"/>
            </a:endParaRPr>
          </a:p>
          <a:p>
            <a:pPr marL="514350">
              <a:lnSpc>
                <a:spcPct val="100000"/>
              </a:lnSpc>
              <a:buFont typeface="Arial"/>
              <a:buChar char="•"/>
            </a:pPr>
            <a:r>
              <a:rPr lang="en-US" sz="2000">
                <a:latin typeface="Georgia Pro"/>
                <a:cs typeface="Calibri"/>
              </a:rPr>
              <a:t>Has not demonstrated a strong preference for sustainable products</a:t>
            </a:r>
            <a:endParaRPr lang="en-US" sz="2000">
              <a:latin typeface="Georgia Pro"/>
              <a:ea typeface="Calibri"/>
              <a:cs typeface="Calibri"/>
            </a:endParaRPr>
          </a:p>
        </p:txBody>
      </p:sp>
      <p:sp>
        <p:nvSpPr>
          <p:cNvPr id="17" name="Rectangle 16">
            <a:extLst>
              <a:ext uri="{FF2B5EF4-FFF2-40B4-BE49-F238E27FC236}">
                <a16:creationId xmlns:a16="http://schemas.microsoft.com/office/drawing/2014/main" id="{A8F23BDF-3638-EC1E-9B52-8C9FE15C4EBE}"/>
              </a:ext>
            </a:extLst>
          </p:cNvPr>
          <p:cNvSpPr/>
          <p:nvPr/>
        </p:nvSpPr>
        <p:spPr>
          <a:xfrm>
            <a:off x="7466125" y="346106"/>
            <a:ext cx="81440" cy="549192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7D0DF059-4DAE-641A-8B6F-0C358913FF22}"/>
              </a:ext>
            </a:extLst>
          </p:cNvPr>
          <p:cNvSpPr txBox="1"/>
          <p:nvPr/>
        </p:nvSpPr>
        <p:spPr>
          <a:xfrm>
            <a:off x="4202131" y="5971608"/>
            <a:ext cx="6707312" cy="52322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a:solidFill>
                  <a:srgbClr val="000000"/>
                </a:solidFill>
                <a:latin typeface="Georgia Pro"/>
              </a:rPr>
              <a:t>Final Market: Sydney, Australia</a:t>
            </a:r>
          </a:p>
        </p:txBody>
      </p:sp>
      <p:sp>
        <p:nvSpPr>
          <p:cNvPr id="2" name="Slide Number Placeholder 1">
            <a:extLst>
              <a:ext uri="{FF2B5EF4-FFF2-40B4-BE49-F238E27FC236}">
                <a16:creationId xmlns:a16="http://schemas.microsoft.com/office/drawing/2014/main" id="{667A89EE-83B9-E9DD-1EA2-77E3F3C40867}"/>
              </a:ext>
            </a:extLst>
          </p:cNvPr>
          <p:cNvSpPr>
            <a:spLocks noGrp="1"/>
          </p:cNvSpPr>
          <p:nvPr>
            <p:ph type="sldNum" sz="quarter" idx="12"/>
          </p:nvPr>
        </p:nvSpPr>
        <p:spPr/>
        <p:txBody>
          <a:bodyPr/>
          <a:lstStyle/>
          <a:p>
            <a:fld id="{330EA680-D336-4FF7-8B7A-9848BB0A1C32}" type="slidenum">
              <a:rPr lang="en-US" smtClean="0"/>
              <a:t>11</a:t>
            </a:fld>
            <a:endParaRPr lang="en-US"/>
          </a:p>
        </p:txBody>
      </p:sp>
      <p:sp>
        <p:nvSpPr>
          <p:cNvPr id="3" name="Footer Placeholder 2">
            <a:extLst>
              <a:ext uri="{FF2B5EF4-FFF2-40B4-BE49-F238E27FC236}">
                <a16:creationId xmlns:a16="http://schemas.microsoft.com/office/drawing/2014/main" id="{935BE26D-9438-B5FB-0D9C-4091D3FF606F}"/>
              </a:ext>
            </a:extLst>
          </p:cNvPr>
          <p:cNvSpPr>
            <a:spLocks noGrp="1"/>
          </p:cNvSpPr>
          <p:nvPr>
            <p:ph type="ftr" sz="quarter" idx="11"/>
          </p:nvPr>
        </p:nvSpPr>
        <p:spPr/>
        <p:txBody>
          <a:bodyPr/>
          <a:lstStyle/>
          <a:p>
            <a:r>
              <a:rPr lang="en-US"/>
              <a:t>Zhu</a:t>
            </a:r>
          </a:p>
        </p:txBody>
      </p:sp>
    </p:spTree>
    <p:extLst>
      <p:ext uri="{BB962C8B-B14F-4D97-AF65-F5344CB8AC3E}">
        <p14:creationId xmlns:p14="http://schemas.microsoft.com/office/powerpoint/2010/main" val="1873351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2E3823-8B4F-5935-212C-E229D447845A}"/>
              </a:ext>
            </a:extLst>
          </p:cNvPr>
          <p:cNvSpPr>
            <a:spLocks noGrp="1"/>
          </p:cNvSpPr>
          <p:nvPr>
            <p:ph type="title"/>
          </p:nvPr>
        </p:nvSpPr>
        <p:spPr>
          <a:xfrm>
            <a:off x="556532" y="693571"/>
            <a:ext cx="11210925" cy="744836"/>
          </a:xfrm>
        </p:spPr>
        <p:txBody>
          <a:bodyPr vert="horz" lIns="91440" tIns="45720" rIns="91440" bIns="45720" rtlCol="0" anchor="ctr">
            <a:normAutofit/>
          </a:bodyPr>
          <a:lstStyle/>
          <a:p>
            <a:pPr algn="ctr"/>
            <a:r>
              <a:rPr lang="en-US" sz="3200" kern="1200">
                <a:solidFill>
                  <a:schemeClr val="bg1"/>
                </a:solidFill>
                <a:latin typeface="Georgia Pro"/>
              </a:rPr>
              <a:t>PESTEL Analysis</a:t>
            </a:r>
          </a:p>
        </p:txBody>
      </p:sp>
      <p:graphicFrame>
        <p:nvGraphicFramePr>
          <p:cNvPr id="6" name="Table 5">
            <a:extLst>
              <a:ext uri="{FF2B5EF4-FFF2-40B4-BE49-F238E27FC236}">
                <a16:creationId xmlns:a16="http://schemas.microsoft.com/office/drawing/2014/main" id="{375CF976-59FE-8684-2514-59FCD61D2DC7}"/>
              </a:ext>
            </a:extLst>
          </p:cNvPr>
          <p:cNvGraphicFramePr>
            <a:graphicFrameLocks noGrp="1"/>
          </p:cNvGraphicFramePr>
          <p:nvPr>
            <p:extLst>
              <p:ext uri="{D42A27DB-BD31-4B8C-83A1-F6EECF244321}">
                <p14:modId xmlns:p14="http://schemas.microsoft.com/office/powerpoint/2010/main" val="4277297694"/>
              </p:ext>
            </p:extLst>
          </p:nvPr>
        </p:nvGraphicFramePr>
        <p:xfrm>
          <a:off x="191036" y="1590315"/>
          <a:ext cx="11809927" cy="4766035"/>
        </p:xfrm>
        <a:graphic>
          <a:graphicData uri="http://schemas.openxmlformats.org/drawingml/2006/table">
            <a:tbl>
              <a:tblPr firstRow="1" bandRow="1">
                <a:tableStyleId>{93296810-A885-4BE3-A3E7-6D5BEEA58F35}</a:tableStyleId>
              </a:tblPr>
              <a:tblGrid>
                <a:gridCol w="2056190">
                  <a:extLst>
                    <a:ext uri="{9D8B030D-6E8A-4147-A177-3AD203B41FA5}">
                      <a16:colId xmlns:a16="http://schemas.microsoft.com/office/drawing/2014/main" val="4143407545"/>
                    </a:ext>
                  </a:extLst>
                </a:gridCol>
                <a:gridCol w="1824442">
                  <a:extLst>
                    <a:ext uri="{9D8B030D-6E8A-4147-A177-3AD203B41FA5}">
                      <a16:colId xmlns:a16="http://schemas.microsoft.com/office/drawing/2014/main" val="2862930552"/>
                    </a:ext>
                  </a:extLst>
                </a:gridCol>
                <a:gridCol w="2028507">
                  <a:extLst>
                    <a:ext uri="{9D8B030D-6E8A-4147-A177-3AD203B41FA5}">
                      <a16:colId xmlns:a16="http://schemas.microsoft.com/office/drawing/2014/main" val="2160179731"/>
                    </a:ext>
                  </a:extLst>
                </a:gridCol>
                <a:gridCol w="1929009">
                  <a:extLst>
                    <a:ext uri="{9D8B030D-6E8A-4147-A177-3AD203B41FA5}">
                      <a16:colId xmlns:a16="http://schemas.microsoft.com/office/drawing/2014/main" val="691444819"/>
                    </a:ext>
                  </a:extLst>
                </a:gridCol>
                <a:gridCol w="1942952">
                  <a:extLst>
                    <a:ext uri="{9D8B030D-6E8A-4147-A177-3AD203B41FA5}">
                      <a16:colId xmlns:a16="http://schemas.microsoft.com/office/drawing/2014/main" val="2417681968"/>
                    </a:ext>
                  </a:extLst>
                </a:gridCol>
                <a:gridCol w="2028827">
                  <a:extLst>
                    <a:ext uri="{9D8B030D-6E8A-4147-A177-3AD203B41FA5}">
                      <a16:colId xmlns:a16="http://schemas.microsoft.com/office/drawing/2014/main" val="2718377473"/>
                    </a:ext>
                  </a:extLst>
                </a:gridCol>
              </a:tblGrid>
              <a:tr h="578768">
                <a:tc>
                  <a:txBody>
                    <a:bodyPr/>
                    <a:lstStyle/>
                    <a:p>
                      <a:pPr algn="ctr"/>
                      <a:r>
                        <a:rPr lang="en-US" sz="1800">
                          <a:latin typeface="Georgia Pro"/>
                        </a:rPr>
                        <a:t>Political</a:t>
                      </a:r>
                    </a:p>
                  </a:txBody>
                  <a:tcPr marL="69076" marR="69076" marT="34538" marB="34538" anchor="ctr">
                    <a:solidFill>
                      <a:srgbClr val="385723"/>
                    </a:solidFill>
                  </a:tcPr>
                </a:tc>
                <a:tc>
                  <a:txBody>
                    <a:bodyPr/>
                    <a:lstStyle/>
                    <a:p>
                      <a:pPr algn="ctr"/>
                      <a:r>
                        <a:rPr lang="en-US" sz="1800">
                          <a:latin typeface="Georgia Pro"/>
                        </a:rPr>
                        <a:t>Economic</a:t>
                      </a:r>
                    </a:p>
                  </a:txBody>
                  <a:tcPr marL="69076" marR="69076" marT="34538" marB="34538" anchor="ctr">
                    <a:solidFill>
                      <a:srgbClr val="385723"/>
                    </a:solidFill>
                  </a:tcPr>
                </a:tc>
                <a:tc>
                  <a:txBody>
                    <a:bodyPr/>
                    <a:lstStyle/>
                    <a:p>
                      <a:pPr algn="ctr"/>
                      <a:r>
                        <a:rPr lang="en-US" sz="1800">
                          <a:latin typeface="Georgia Pro"/>
                        </a:rPr>
                        <a:t>Social</a:t>
                      </a:r>
                    </a:p>
                  </a:txBody>
                  <a:tcPr marL="69076" marR="69076" marT="34538" marB="34538" anchor="ctr">
                    <a:solidFill>
                      <a:srgbClr val="385723"/>
                    </a:solidFill>
                  </a:tcPr>
                </a:tc>
                <a:tc>
                  <a:txBody>
                    <a:bodyPr/>
                    <a:lstStyle/>
                    <a:p>
                      <a:pPr algn="ctr"/>
                      <a:r>
                        <a:rPr lang="en-US" sz="1800">
                          <a:latin typeface="Georgia Pro"/>
                        </a:rPr>
                        <a:t>Technological</a:t>
                      </a:r>
                    </a:p>
                  </a:txBody>
                  <a:tcPr marL="69076" marR="69076" marT="34538" marB="34538" anchor="ctr">
                    <a:solidFill>
                      <a:srgbClr val="385723"/>
                    </a:solidFill>
                  </a:tcPr>
                </a:tc>
                <a:tc>
                  <a:txBody>
                    <a:bodyPr/>
                    <a:lstStyle/>
                    <a:p>
                      <a:pPr algn="ctr"/>
                      <a:r>
                        <a:rPr lang="en-US" sz="1800">
                          <a:latin typeface="Georgia Pro"/>
                        </a:rPr>
                        <a:t>Legal</a:t>
                      </a:r>
                    </a:p>
                  </a:txBody>
                  <a:tcPr marL="69076" marR="69076" marT="34538" marB="34538" anchor="ctr">
                    <a:solidFill>
                      <a:srgbClr val="385723"/>
                    </a:solidFill>
                  </a:tcPr>
                </a:tc>
                <a:tc>
                  <a:txBody>
                    <a:bodyPr/>
                    <a:lstStyle/>
                    <a:p>
                      <a:pPr algn="ctr"/>
                      <a:r>
                        <a:rPr lang="en-US" sz="1800">
                          <a:latin typeface="Georgia Pro"/>
                        </a:rPr>
                        <a:t>Environmental</a:t>
                      </a:r>
                    </a:p>
                  </a:txBody>
                  <a:tcPr marL="69076" marR="69076" marT="34538" marB="34538" anchor="ctr">
                    <a:solidFill>
                      <a:srgbClr val="385723"/>
                    </a:solidFill>
                  </a:tcPr>
                </a:tc>
                <a:extLst>
                  <a:ext uri="{0D108BD9-81ED-4DB2-BD59-A6C34878D82A}">
                    <a16:rowId xmlns:a16="http://schemas.microsoft.com/office/drawing/2014/main" val="1073958169"/>
                  </a:ext>
                </a:extLst>
              </a:tr>
              <a:tr h="4187267">
                <a:tc>
                  <a:txBody>
                    <a:bodyPr/>
                    <a:lstStyle/>
                    <a:p>
                      <a:pPr marL="285750" lvl="0" indent="-285750">
                        <a:buFont typeface="Arial"/>
                        <a:buChar char="•"/>
                      </a:pPr>
                      <a:r>
                        <a:rPr lang="en-US" sz="1400">
                          <a:latin typeface="Georgia Pro"/>
                        </a:rPr>
                        <a:t>Good political relationship with the U.S.</a:t>
                      </a:r>
                    </a:p>
                    <a:p>
                      <a:pPr marL="285750" marR="0" lvl="0" indent="-285750" algn="l">
                        <a:lnSpc>
                          <a:spcPct val="90000"/>
                        </a:lnSpc>
                        <a:spcBef>
                          <a:spcPts val="1000"/>
                        </a:spcBef>
                        <a:spcAft>
                          <a:spcPts val="0"/>
                        </a:spcAft>
                        <a:buFont typeface="Arial"/>
                        <a:buChar char="•"/>
                      </a:pPr>
                      <a:r>
                        <a:rPr lang="en-US" sz="1400" kern="1200" noProof="0">
                          <a:solidFill>
                            <a:schemeClr val="dk1"/>
                          </a:solidFill>
                          <a:latin typeface="Georgia Pro"/>
                          <a:ea typeface="+mn-ea"/>
                          <a:cs typeface="+mn-cs"/>
                        </a:rPr>
                        <a:t>Has a trade agreement with the U.S. (The Australia-United States Free Trade Agreement "AUSFTA")</a:t>
                      </a:r>
                      <a:endParaRPr lang="en-US" sz="1400" kern="1200">
                        <a:solidFill>
                          <a:schemeClr val="dk1"/>
                        </a:solidFill>
                        <a:latin typeface="Georgia Pro"/>
                        <a:ea typeface="+mn-ea"/>
                        <a:cs typeface="+mn-cs"/>
                      </a:endParaRPr>
                    </a:p>
                    <a:p>
                      <a:pPr marL="285750" marR="0" lvl="0" indent="-285750" algn="l">
                        <a:lnSpc>
                          <a:spcPct val="90000"/>
                        </a:lnSpc>
                        <a:spcBef>
                          <a:spcPts val="1000"/>
                        </a:spcBef>
                        <a:spcAft>
                          <a:spcPts val="0"/>
                        </a:spcAft>
                        <a:buFont typeface="Arial"/>
                        <a:buChar char="•"/>
                      </a:pPr>
                      <a:r>
                        <a:rPr lang="en-US" sz="1400" kern="1200" noProof="0">
                          <a:solidFill>
                            <a:schemeClr val="dk1"/>
                          </a:solidFill>
                          <a:latin typeface="Georgia Pro"/>
                          <a:ea typeface="+mn-ea"/>
                          <a:cs typeface="+mn-cs"/>
                        </a:rPr>
                        <a:t>The United States is the largest and most significant investor in Australia</a:t>
                      </a:r>
                      <a:endParaRPr lang="en-US" sz="1400" kern="1200">
                        <a:solidFill>
                          <a:schemeClr val="dk1"/>
                        </a:solidFill>
                        <a:latin typeface="Georgia Pro"/>
                        <a:ea typeface="+mn-ea"/>
                        <a:cs typeface="+mn-cs"/>
                      </a:endParaRPr>
                    </a:p>
                    <a:p>
                      <a:pPr marL="285750" marR="0" lvl="0" indent="-285750" algn="l">
                        <a:lnSpc>
                          <a:spcPct val="90000"/>
                        </a:lnSpc>
                        <a:spcBef>
                          <a:spcPts val="1000"/>
                        </a:spcBef>
                        <a:spcAft>
                          <a:spcPts val="0"/>
                        </a:spcAft>
                        <a:buFont typeface="Arial"/>
                        <a:buChar char="•"/>
                      </a:pPr>
                      <a:r>
                        <a:rPr lang="en-US" sz="1400" kern="1200" noProof="0">
                          <a:solidFill>
                            <a:schemeClr val="dk1"/>
                          </a:solidFill>
                          <a:latin typeface="Georgia Pro"/>
                          <a:ea typeface="+mn-ea"/>
                          <a:cs typeface="+mn-cs"/>
                        </a:rPr>
                        <a:t>Protests are allowed</a:t>
                      </a:r>
                    </a:p>
                    <a:p>
                      <a:pPr lvl="0">
                        <a:buNone/>
                      </a:pPr>
                      <a:endParaRPr lang="en-US" sz="1400">
                        <a:latin typeface="Georgia Pro"/>
                      </a:endParaRPr>
                    </a:p>
                  </a:txBody>
                  <a:tcPr marL="69076" marR="69076" marT="34538" marB="34538">
                    <a:solidFill>
                      <a:srgbClr val="385723">
                        <a:alpha val="14902"/>
                      </a:srgbClr>
                    </a:solidFill>
                  </a:tcPr>
                </a:tc>
                <a:tc>
                  <a:txBody>
                    <a:bodyPr/>
                    <a:lstStyle/>
                    <a:p>
                      <a:pPr marL="285750" lvl="0" indent="-285750">
                        <a:buFont typeface="Arial"/>
                        <a:buChar char="•"/>
                      </a:pPr>
                      <a:r>
                        <a:rPr lang="en-US" sz="1400">
                          <a:latin typeface="Georgia Pro"/>
                        </a:rPr>
                        <a:t>Steady market growth rate</a:t>
                      </a:r>
                      <a:endParaRPr lang="en-US" sz="1400"/>
                    </a:p>
                    <a:p>
                      <a:pPr marL="0" lvl="0" indent="0">
                        <a:buNone/>
                      </a:pPr>
                      <a:endParaRPr lang="en-US" sz="1400">
                        <a:latin typeface="Georgia Pro"/>
                      </a:endParaRPr>
                    </a:p>
                    <a:p>
                      <a:pPr marL="285750" lvl="0" indent="-285750">
                        <a:buFont typeface="Arial"/>
                        <a:buChar char="•"/>
                      </a:pPr>
                      <a:r>
                        <a:rPr lang="en-US" sz="1400">
                          <a:latin typeface="Georgia Pro"/>
                        </a:rPr>
                        <a:t>Less time consuming to start a business</a:t>
                      </a:r>
                      <a:endParaRPr lang="en-US" sz="1400"/>
                    </a:p>
                    <a:p>
                      <a:pPr marL="285750" lvl="0" indent="-285750">
                        <a:buFont typeface="Arial"/>
                        <a:buChar char="•"/>
                      </a:pPr>
                      <a:endParaRPr lang="en-US" sz="1400">
                        <a:latin typeface="Georgia Pro"/>
                      </a:endParaRPr>
                    </a:p>
                    <a:p>
                      <a:pPr marL="285750" lvl="0" indent="-285750">
                        <a:buFont typeface="Arial"/>
                        <a:buChar char="•"/>
                      </a:pPr>
                      <a:r>
                        <a:rPr lang="en-US" sz="1400">
                          <a:latin typeface="Georgia Pro"/>
                        </a:rPr>
                        <a:t>High disposable income</a:t>
                      </a:r>
                      <a:endParaRPr lang="en-US" sz="1400"/>
                    </a:p>
                    <a:p>
                      <a:pPr marL="285750" lvl="0" indent="-285750">
                        <a:buFont typeface="Arial"/>
                        <a:buChar char="•"/>
                      </a:pPr>
                      <a:endParaRPr lang="en-US" sz="1400">
                        <a:latin typeface="Georgia Pro"/>
                      </a:endParaRPr>
                    </a:p>
                    <a:p>
                      <a:pPr marL="285750" lvl="0" indent="-285750">
                        <a:buFont typeface="Arial"/>
                        <a:buChar char="•"/>
                      </a:pPr>
                      <a:endParaRPr lang="en-US" sz="1400">
                        <a:latin typeface="Georgia Pro"/>
                      </a:endParaRPr>
                    </a:p>
                  </a:txBody>
                  <a:tcPr marL="69076" marR="69076" marT="34538" marB="34538">
                    <a:solidFill>
                      <a:srgbClr val="385723">
                        <a:alpha val="14902"/>
                      </a:srgbClr>
                    </a:solidFill>
                  </a:tcPr>
                </a:tc>
                <a:tc>
                  <a:txBody>
                    <a:bodyPr/>
                    <a:lstStyle/>
                    <a:p>
                      <a:pPr marL="285750" lvl="0" indent="-285750" algn="l">
                        <a:lnSpc>
                          <a:spcPct val="100000"/>
                        </a:lnSpc>
                        <a:spcBef>
                          <a:spcPts val="0"/>
                        </a:spcBef>
                        <a:spcAft>
                          <a:spcPts val="0"/>
                        </a:spcAft>
                        <a:buFont typeface="Arial"/>
                        <a:buChar char="•"/>
                      </a:pPr>
                      <a:r>
                        <a:rPr lang="en-US" sz="1400" b="0" i="0" u="none" strike="noStrike" kern="1200" noProof="0">
                          <a:solidFill>
                            <a:schemeClr val="dk1"/>
                          </a:solidFill>
                          <a:latin typeface="Georgia Pro"/>
                        </a:rPr>
                        <a:t>Positive population growth and young trends</a:t>
                      </a:r>
                      <a:endParaRPr lang="en-US" sz="1400" kern="1200" noProof="0">
                        <a:solidFill>
                          <a:schemeClr val="dk1"/>
                        </a:solidFill>
                        <a:latin typeface="Georgia Pro"/>
                        <a:ea typeface="+mn-ea"/>
                        <a:cs typeface="+mn-cs"/>
                      </a:endParaRPr>
                    </a:p>
                    <a:p>
                      <a:pPr marL="0" lvl="0" indent="0" algn="l">
                        <a:lnSpc>
                          <a:spcPct val="100000"/>
                        </a:lnSpc>
                        <a:spcBef>
                          <a:spcPts val="0"/>
                        </a:spcBef>
                        <a:spcAft>
                          <a:spcPts val="0"/>
                        </a:spcAft>
                        <a:buNone/>
                      </a:pPr>
                      <a:endParaRPr lang="en-US" sz="1400" b="0" i="0" u="none" strike="noStrike" kern="1200" noProof="0">
                        <a:solidFill>
                          <a:schemeClr val="dk1"/>
                        </a:solidFill>
                        <a:latin typeface="Georgia Pro"/>
                      </a:endParaRPr>
                    </a:p>
                    <a:p>
                      <a:pPr marL="285750" lvl="0" indent="-285750" algn="l">
                        <a:lnSpc>
                          <a:spcPct val="100000"/>
                        </a:lnSpc>
                        <a:spcBef>
                          <a:spcPts val="0"/>
                        </a:spcBef>
                        <a:spcAft>
                          <a:spcPts val="0"/>
                        </a:spcAft>
                        <a:buFont typeface="Arial"/>
                        <a:buChar char="•"/>
                      </a:pPr>
                      <a:r>
                        <a:rPr lang="en-US" sz="1400" b="0" i="0" u="none" strike="noStrike" kern="1200" noProof="0">
                          <a:solidFill>
                            <a:schemeClr val="dk1"/>
                          </a:solidFill>
                          <a:latin typeface="Georgia Pro"/>
                        </a:rPr>
                        <a:t>Similar culture to the US</a:t>
                      </a:r>
                      <a:endParaRPr lang="en-US" sz="1400">
                        <a:latin typeface="Georgia Pro"/>
                      </a:endParaRPr>
                    </a:p>
                    <a:p>
                      <a:pPr marL="285750" lvl="0" indent="-285750" algn="l">
                        <a:lnSpc>
                          <a:spcPct val="100000"/>
                        </a:lnSpc>
                        <a:spcBef>
                          <a:spcPts val="0"/>
                        </a:spcBef>
                        <a:spcAft>
                          <a:spcPts val="0"/>
                        </a:spcAft>
                        <a:buFont typeface="Arial"/>
                        <a:buChar char="•"/>
                      </a:pPr>
                      <a:endParaRPr lang="en-US" sz="1400" b="0" i="0" u="none" strike="noStrike" kern="1200" noProof="0">
                        <a:solidFill>
                          <a:schemeClr val="dk1"/>
                        </a:solidFill>
                        <a:latin typeface="Georgia Pro"/>
                      </a:endParaRPr>
                    </a:p>
                    <a:p>
                      <a:pPr marL="285750" lvl="0" indent="-285750">
                        <a:buFont typeface="Arial"/>
                        <a:buChar char="•"/>
                      </a:pPr>
                      <a:r>
                        <a:rPr lang="en-US" sz="1400" b="0" i="0" u="none" strike="noStrike" noProof="0">
                          <a:solidFill>
                            <a:schemeClr val="dk1"/>
                          </a:solidFill>
                          <a:latin typeface="Georgia Pro"/>
                        </a:rPr>
                        <a:t>2/3 of Australians lead an active lifestyle</a:t>
                      </a:r>
                    </a:p>
                    <a:p>
                      <a:pPr marL="285750" lvl="0" indent="-285750">
                        <a:buFont typeface="Arial"/>
                        <a:buChar char="•"/>
                      </a:pPr>
                      <a:endParaRPr lang="en-US" sz="1400" b="0" i="0" u="none" strike="noStrike" noProof="0">
                        <a:solidFill>
                          <a:schemeClr val="dk1"/>
                        </a:solidFill>
                        <a:latin typeface="Georgia Pro"/>
                      </a:endParaRPr>
                    </a:p>
                    <a:p>
                      <a:pPr marL="285750" lvl="0" indent="-285750">
                        <a:buFont typeface="Arial"/>
                        <a:buChar char="•"/>
                      </a:pPr>
                      <a:r>
                        <a:rPr lang="en-US" sz="1400">
                          <a:latin typeface="Georgia Pro"/>
                        </a:rPr>
                        <a:t>Plenty of opportunity for outdoor activity (</a:t>
                      </a:r>
                      <a:r>
                        <a:rPr lang="en-US" sz="1400" kern="1200" noProof="0">
                          <a:solidFill>
                            <a:schemeClr val="dk1"/>
                          </a:solidFill>
                          <a:latin typeface="Georgia Pro"/>
                          <a:ea typeface="+mn-ea"/>
                          <a:cs typeface="+mn-cs"/>
                        </a:rPr>
                        <a:t>watersports, hiking, cycling, and camping are all popular)</a:t>
                      </a:r>
                      <a:endParaRPr lang="en-US" sz="1400" kern="1200">
                        <a:solidFill>
                          <a:schemeClr val="dk1"/>
                        </a:solidFill>
                        <a:latin typeface="Georgia Pro"/>
                        <a:ea typeface="+mn-ea"/>
                        <a:cs typeface="+mn-cs"/>
                      </a:endParaRPr>
                    </a:p>
                    <a:p>
                      <a:pPr lvl="0">
                        <a:buNone/>
                      </a:pPr>
                      <a:endParaRPr lang="en-US" sz="1400">
                        <a:latin typeface="Georgia Pro"/>
                      </a:endParaRPr>
                    </a:p>
                  </a:txBody>
                  <a:tcPr marL="69076" marR="69076" marT="34538" marB="34538">
                    <a:solidFill>
                      <a:srgbClr val="385723">
                        <a:alpha val="14902"/>
                      </a:srgbClr>
                    </a:solidFill>
                  </a:tcPr>
                </a:tc>
                <a:tc>
                  <a:txBody>
                    <a:bodyPr/>
                    <a:lstStyle/>
                    <a:p>
                      <a:pPr marL="285750" indent="-285750">
                        <a:buFont typeface="Arial"/>
                        <a:buChar char="•"/>
                      </a:pPr>
                      <a:r>
                        <a:rPr lang="en-US" sz="1400">
                          <a:latin typeface="Georgia Pro"/>
                        </a:rPr>
                        <a:t>Technology incentives</a:t>
                      </a:r>
                    </a:p>
                    <a:p>
                      <a:pPr marL="285750" lvl="0" indent="-285750">
                        <a:buFont typeface="Arial"/>
                        <a:buChar char="•"/>
                      </a:pPr>
                      <a:endParaRPr lang="en-US" sz="1400">
                        <a:latin typeface="Georgia Pro"/>
                      </a:endParaRPr>
                    </a:p>
                    <a:p>
                      <a:pPr marL="285750" lvl="0" indent="-285750">
                        <a:buFont typeface="Arial"/>
                        <a:buChar char="•"/>
                      </a:pPr>
                      <a:r>
                        <a:rPr lang="en-US" sz="1400">
                          <a:latin typeface="Georgia Pro"/>
                        </a:rPr>
                        <a:t>Level of innovation</a:t>
                      </a:r>
                    </a:p>
                    <a:p>
                      <a:pPr marL="285750" lvl="0" indent="-285750">
                        <a:buFont typeface="Arial"/>
                        <a:buChar char="•"/>
                      </a:pPr>
                      <a:endParaRPr lang="en-US" sz="1400">
                        <a:latin typeface="Georgia Pro"/>
                      </a:endParaRPr>
                    </a:p>
                    <a:p>
                      <a:pPr marL="285750" lvl="0" indent="-285750">
                        <a:buFont typeface="Arial"/>
                        <a:buChar char="•"/>
                      </a:pPr>
                      <a:r>
                        <a:rPr lang="en-US" sz="1400">
                          <a:latin typeface="Georgia Pro"/>
                        </a:rPr>
                        <a:t>Automation</a:t>
                      </a:r>
                    </a:p>
                    <a:p>
                      <a:pPr marL="285750" lvl="0" indent="-285750">
                        <a:buFont typeface="Arial"/>
                        <a:buChar char="•"/>
                      </a:pPr>
                      <a:endParaRPr lang="en-US" sz="1400">
                        <a:latin typeface="Georgia Pro"/>
                      </a:endParaRPr>
                    </a:p>
                    <a:p>
                      <a:pPr marL="285750" lvl="0" indent="-285750">
                        <a:buFont typeface="Arial"/>
                        <a:buChar char="•"/>
                      </a:pPr>
                      <a:r>
                        <a:rPr lang="en-US" sz="1400">
                          <a:latin typeface="Georgia Pro"/>
                        </a:rPr>
                        <a:t>R&amp;D activity</a:t>
                      </a:r>
                    </a:p>
                    <a:p>
                      <a:pPr marL="285750" lvl="0" indent="-285750">
                        <a:buFont typeface="Arial"/>
                        <a:buChar char="•"/>
                      </a:pPr>
                      <a:endParaRPr lang="en-US" sz="1400">
                        <a:latin typeface="Georgia Pro"/>
                      </a:endParaRPr>
                    </a:p>
                    <a:p>
                      <a:pPr marL="285750" lvl="0" indent="-285750">
                        <a:buFont typeface="Arial"/>
                        <a:buChar char="•"/>
                      </a:pPr>
                      <a:r>
                        <a:rPr lang="en-US" sz="1400">
                          <a:latin typeface="Georgia Pro"/>
                        </a:rPr>
                        <a:t>Technological change</a:t>
                      </a:r>
                    </a:p>
                    <a:p>
                      <a:pPr marL="285750" lvl="0" indent="-285750">
                        <a:buFont typeface="Arial"/>
                        <a:buChar char="•"/>
                      </a:pPr>
                      <a:endParaRPr lang="en-US" sz="1400">
                        <a:latin typeface="Georgia Pro"/>
                      </a:endParaRPr>
                    </a:p>
                    <a:p>
                      <a:pPr marL="285750" lvl="0" indent="-285750">
                        <a:buFont typeface="Arial"/>
                        <a:buChar char="•"/>
                      </a:pPr>
                      <a:r>
                        <a:rPr lang="en-US" sz="1400">
                          <a:latin typeface="Georgia Pro"/>
                        </a:rPr>
                        <a:t>Technological awareness</a:t>
                      </a:r>
                    </a:p>
                    <a:p>
                      <a:pPr marL="285750" lvl="0" indent="-285750">
                        <a:buFont typeface="Arial"/>
                        <a:buChar char="•"/>
                      </a:pPr>
                      <a:endParaRPr lang="en-US" sz="1400">
                        <a:latin typeface="Georgia Pro"/>
                      </a:endParaRPr>
                    </a:p>
                  </a:txBody>
                  <a:tcPr marL="69076" marR="69076" marT="34538" marB="34538">
                    <a:solidFill>
                      <a:srgbClr val="385723">
                        <a:alpha val="14902"/>
                      </a:srgbClr>
                    </a:solidFill>
                  </a:tcPr>
                </a:tc>
                <a:tc>
                  <a:txBody>
                    <a:bodyPr/>
                    <a:lstStyle/>
                    <a:p>
                      <a:pPr marL="285750" lvl="0" indent="-285750">
                        <a:buFont typeface="Arial"/>
                        <a:buChar char="•"/>
                      </a:pPr>
                      <a:r>
                        <a:rPr lang="en-US" sz="1400" b="0" i="0" u="none" strike="noStrike" noProof="0">
                          <a:latin typeface="Georgia Pro"/>
                        </a:rPr>
                        <a:t>Low tariffs: "AUSFTA"</a:t>
                      </a:r>
                      <a:endParaRPr lang="en-US" sz="1400"/>
                    </a:p>
                    <a:p>
                      <a:pPr marL="285750" lvl="0" indent="-285750">
                        <a:buFont typeface="Arial"/>
                        <a:buChar char="•"/>
                      </a:pPr>
                      <a:endParaRPr lang="en-US" sz="1400" b="0" i="0" u="none" strike="noStrike" noProof="0">
                        <a:latin typeface="Georgia Pro"/>
                      </a:endParaRPr>
                    </a:p>
                    <a:p>
                      <a:pPr marL="285750" lvl="0" indent="-285750">
                        <a:buFont typeface="Arial"/>
                        <a:buChar char="•"/>
                      </a:pPr>
                      <a:r>
                        <a:rPr lang="en-US" sz="1400" b="0" i="0" u="none" strike="noStrike" noProof="0">
                          <a:latin typeface="Georgia Pro"/>
                        </a:rPr>
                        <a:t>Imports are subject to Goods and Services Tax (roughly 10%)</a:t>
                      </a:r>
                      <a:endParaRPr lang="en-US" sz="1400"/>
                    </a:p>
                    <a:p>
                      <a:pPr marL="285750" lvl="0" indent="-285750">
                        <a:buFont typeface="Arial"/>
                        <a:buChar char="•"/>
                      </a:pPr>
                      <a:endParaRPr lang="en-US" sz="1400" b="0" i="0" u="none" strike="noStrike" noProof="0">
                        <a:latin typeface="Georgia Pro"/>
                      </a:endParaRPr>
                    </a:p>
                    <a:p>
                      <a:pPr marL="285750" lvl="0" indent="-285750">
                        <a:buFont typeface="Arial"/>
                        <a:buChar char="•"/>
                      </a:pPr>
                      <a:r>
                        <a:rPr lang="en-US" sz="1400" b="0" i="0" u="none" strike="noStrike" noProof="0">
                          <a:solidFill>
                            <a:schemeClr val="tx1"/>
                          </a:solidFill>
                          <a:latin typeface="Georgia Pro"/>
                        </a:rPr>
                        <a:t>Compliance with the Australian Securities and Investments Commission (ASIC)</a:t>
                      </a:r>
                    </a:p>
                    <a:p>
                      <a:pPr marL="285750" lvl="0" indent="-285750">
                        <a:buFont typeface="Arial"/>
                        <a:buChar char="•"/>
                      </a:pPr>
                      <a:endParaRPr lang="en-US" sz="1400" b="0" i="0" u="none" strike="noStrike" noProof="0">
                        <a:solidFill>
                          <a:schemeClr val="tx1"/>
                        </a:solidFill>
                        <a:latin typeface="Georgia Pro"/>
                      </a:endParaRPr>
                    </a:p>
                    <a:p>
                      <a:pPr marL="0" lvl="0" indent="0">
                        <a:buNone/>
                      </a:pPr>
                      <a:endParaRPr lang="en-US" sz="1400" b="0" i="0" u="none" strike="noStrike" noProof="0">
                        <a:latin typeface="Georgia Pro"/>
                      </a:endParaRPr>
                    </a:p>
                  </a:txBody>
                  <a:tcPr marL="69076" marR="69076" marT="34538" marB="34538">
                    <a:solidFill>
                      <a:srgbClr val="385723">
                        <a:alpha val="14902"/>
                      </a:srgbClr>
                    </a:solidFill>
                  </a:tcPr>
                </a:tc>
                <a:tc>
                  <a:txBody>
                    <a:bodyPr/>
                    <a:lstStyle/>
                    <a:p>
                      <a:pPr marL="285750" indent="-285750">
                        <a:buFont typeface="Arial"/>
                        <a:buChar char="•"/>
                      </a:pPr>
                      <a:r>
                        <a:rPr lang="en-US" sz="1400">
                          <a:latin typeface="Georgia Pro"/>
                        </a:rPr>
                        <a:t>Potential for extreme weather</a:t>
                      </a:r>
                    </a:p>
                    <a:p>
                      <a:pPr marL="285750" lvl="0" indent="-285750">
                        <a:buFont typeface="Arial"/>
                        <a:buChar char="•"/>
                      </a:pPr>
                      <a:endParaRPr lang="en-US" sz="1400">
                        <a:latin typeface="Georgia Pro"/>
                      </a:endParaRPr>
                    </a:p>
                    <a:p>
                      <a:pPr marL="285750" lvl="0" indent="-285750">
                        <a:buFont typeface="Arial"/>
                        <a:buChar char="•"/>
                      </a:pPr>
                      <a:r>
                        <a:rPr lang="en-US" sz="1400">
                          <a:latin typeface="Georgia Pro"/>
                        </a:rPr>
                        <a:t>Steadily increasing average temperatures</a:t>
                      </a:r>
                    </a:p>
                    <a:p>
                      <a:pPr marL="285750" lvl="0" indent="-285750">
                        <a:buFont typeface="Arial"/>
                        <a:buChar char="•"/>
                      </a:pPr>
                      <a:endParaRPr lang="en-US" sz="1400">
                        <a:latin typeface="Georgia Pro"/>
                      </a:endParaRPr>
                    </a:p>
                    <a:p>
                      <a:pPr marL="285750" lvl="0" indent="-285750">
                        <a:buFont typeface="Arial"/>
                        <a:buChar char="•"/>
                      </a:pPr>
                      <a:r>
                        <a:rPr lang="en-US" sz="1400">
                          <a:latin typeface="Georgia Pro"/>
                        </a:rPr>
                        <a:t>Environmental Protection act of 1977</a:t>
                      </a:r>
                    </a:p>
                    <a:p>
                      <a:pPr marL="285750" lvl="0" indent="-285750">
                        <a:buFont typeface="Arial"/>
                        <a:buChar char="•"/>
                      </a:pPr>
                      <a:endParaRPr lang="en-US" sz="1400">
                        <a:latin typeface="Georgia Pro"/>
                      </a:endParaRPr>
                    </a:p>
                    <a:p>
                      <a:pPr marL="285750" lvl="0" indent="-285750">
                        <a:buFont typeface="Arial"/>
                        <a:buChar char="•"/>
                      </a:pPr>
                      <a:r>
                        <a:rPr lang="en-US" sz="1400">
                          <a:latin typeface="Georgia Pro"/>
                        </a:rPr>
                        <a:t>8th highest carbon emissions per capita </a:t>
                      </a:r>
                    </a:p>
                  </a:txBody>
                  <a:tcPr marL="69076" marR="69076" marT="34538" marB="34538">
                    <a:solidFill>
                      <a:srgbClr val="385723">
                        <a:alpha val="14902"/>
                      </a:srgbClr>
                    </a:solidFill>
                  </a:tcPr>
                </a:tc>
                <a:extLst>
                  <a:ext uri="{0D108BD9-81ED-4DB2-BD59-A6C34878D82A}">
                    <a16:rowId xmlns:a16="http://schemas.microsoft.com/office/drawing/2014/main" val="440232605"/>
                  </a:ext>
                </a:extLst>
              </a:tr>
            </a:tbl>
          </a:graphicData>
        </a:graphic>
      </p:graphicFrame>
      <p:sp>
        <p:nvSpPr>
          <p:cNvPr id="3" name="Slide Number Placeholder 2">
            <a:extLst>
              <a:ext uri="{FF2B5EF4-FFF2-40B4-BE49-F238E27FC236}">
                <a16:creationId xmlns:a16="http://schemas.microsoft.com/office/drawing/2014/main" id="{9D10588C-04BB-4F8E-0CB9-CE7981E0F4B7}"/>
              </a:ext>
            </a:extLst>
          </p:cNvPr>
          <p:cNvSpPr>
            <a:spLocks noGrp="1"/>
          </p:cNvSpPr>
          <p:nvPr>
            <p:ph type="sldNum" sz="quarter" idx="12"/>
          </p:nvPr>
        </p:nvSpPr>
        <p:spPr/>
        <p:txBody>
          <a:bodyPr/>
          <a:lstStyle/>
          <a:p>
            <a:fld id="{330EA680-D336-4FF7-8B7A-9848BB0A1C32}" type="slidenum">
              <a:rPr lang="en-US" smtClean="0"/>
              <a:t>12</a:t>
            </a:fld>
            <a:endParaRPr lang="en-US"/>
          </a:p>
        </p:txBody>
      </p:sp>
      <p:sp>
        <p:nvSpPr>
          <p:cNvPr id="4" name="Footer Placeholder 3">
            <a:extLst>
              <a:ext uri="{FF2B5EF4-FFF2-40B4-BE49-F238E27FC236}">
                <a16:creationId xmlns:a16="http://schemas.microsoft.com/office/drawing/2014/main" id="{4DA27CD9-F145-10DC-60FE-19F98E527429}"/>
              </a:ext>
            </a:extLst>
          </p:cNvPr>
          <p:cNvSpPr>
            <a:spLocks noGrp="1"/>
          </p:cNvSpPr>
          <p:nvPr>
            <p:ph type="ftr" sz="quarter" idx="11"/>
          </p:nvPr>
        </p:nvSpPr>
        <p:spPr>
          <a:xfrm>
            <a:off x="4054987" y="6356350"/>
            <a:ext cx="4114800" cy="365125"/>
          </a:xfrm>
        </p:spPr>
        <p:txBody>
          <a:bodyPr/>
          <a:lstStyle/>
          <a:p>
            <a:r>
              <a:rPr lang="en-US"/>
              <a:t>Evan/Natalie</a:t>
            </a:r>
          </a:p>
        </p:txBody>
      </p:sp>
    </p:spTree>
    <p:extLst>
      <p:ext uri="{BB962C8B-B14F-4D97-AF65-F5344CB8AC3E}">
        <p14:creationId xmlns:p14="http://schemas.microsoft.com/office/powerpoint/2010/main" val="3980255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6F35C-384E-84AC-802E-D8999638498D}"/>
              </a:ext>
            </a:extLst>
          </p:cNvPr>
          <p:cNvSpPr>
            <a:spLocks noGrp="1"/>
          </p:cNvSpPr>
          <p:nvPr>
            <p:ph type="title"/>
          </p:nvPr>
        </p:nvSpPr>
        <p:spPr>
          <a:xfrm>
            <a:off x="110719" y="2505730"/>
            <a:ext cx="2744235" cy="2203400"/>
          </a:xfrm>
        </p:spPr>
        <p:txBody>
          <a:bodyPr vert="horz" lIns="91440" tIns="45720" rIns="91440" bIns="45720" rtlCol="0" anchor="b">
            <a:normAutofit fontScale="90000"/>
          </a:bodyPr>
          <a:lstStyle/>
          <a:p>
            <a:r>
              <a:rPr lang="en-US" sz="4000">
                <a:solidFill>
                  <a:schemeClr val="tx1">
                    <a:lumMod val="85000"/>
                    <a:lumOff val="15000"/>
                  </a:schemeClr>
                </a:solidFill>
                <a:latin typeface="Georgia Pro" panose="02040502050405020303" pitchFamily="18" charset="0"/>
              </a:rPr>
              <a:t>Market </a:t>
            </a:r>
            <a:br>
              <a:rPr lang="en-US" sz="4000">
                <a:latin typeface="Georgia Pro" panose="02040502050405020303" pitchFamily="18" charset="0"/>
              </a:rPr>
            </a:br>
            <a:r>
              <a:rPr lang="en-US" sz="4000">
                <a:solidFill>
                  <a:schemeClr val="tx1">
                    <a:lumMod val="85000"/>
                    <a:lumOff val="15000"/>
                  </a:schemeClr>
                </a:solidFill>
                <a:latin typeface="Georgia Pro" panose="02040502050405020303" pitchFamily="18" charset="0"/>
              </a:rPr>
              <a:t>Entry </a:t>
            </a:r>
            <a:br>
              <a:rPr lang="en-US" sz="4000">
                <a:latin typeface="Georgia Pro" panose="02040502050405020303" pitchFamily="18" charset="0"/>
              </a:rPr>
            </a:br>
            <a:r>
              <a:rPr lang="en-US" sz="4000">
                <a:solidFill>
                  <a:schemeClr val="tx1">
                    <a:lumMod val="85000"/>
                    <a:lumOff val="15000"/>
                  </a:schemeClr>
                </a:solidFill>
                <a:latin typeface="Georgia Pro" panose="02040502050405020303" pitchFamily="18" charset="0"/>
              </a:rPr>
              <a:t>Strategy Assessment</a:t>
            </a:r>
          </a:p>
        </p:txBody>
      </p:sp>
      <p:graphicFrame>
        <p:nvGraphicFramePr>
          <p:cNvPr id="7" name="Table 6">
            <a:extLst>
              <a:ext uri="{FF2B5EF4-FFF2-40B4-BE49-F238E27FC236}">
                <a16:creationId xmlns:a16="http://schemas.microsoft.com/office/drawing/2014/main" id="{9A06E04E-AD72-076F-8ED0-168EA2B86778}"/>
              </a:ext>
            </a:extLst>
          </p:cNvPr>
          <p:cNvGraphicFramePr>
            <a:graphicFrameLocks noGrp="1"/>
          </p:cNvGraphicFramePr>
          <p:nvPr>
            <p:extLst>
              <p:ext uri="{D42A27DB-BD31-4B8C-83A1-F6EECF244321}">
                <p14:modId xmlns:p14="http://schemas.microsoft.com/office/powerpoint/2010/main" val="4144004500"/>
              </p:ext>
            </p:extLst>
          </p:nvPr>
        </p:nvGraphicFramePr>
        <p:xfrm>
          <a:off x="2901138" y="296278"/>
          <a:ext cx="9072798" cy="5976749"/>
        </p:xfrm>
        <a:graphic>
          <a:graphicData uri="http://schemas.openxmlformats.org/drawingml/2006/table">
            <a:tbl>
              <a:tblPr firstRow="1" bandRow="1">
                <a:noFill/>
                <a:tableStyleId>{5C22544A-7EE6-4342-B048-85BDC9FD1C3A}</a:tableStyleId>
              </a:tblPr>
              <a:tblGrid>
                <a:gridCol w="1208298">
                  <a:extLst>
                    <a:ext uri="{9D8B030D-6E8A-4147-A177-3AD203B41FA5}">
                      <a16:colId xmlns:a16="http://schemas.microsoft.com/office/drawing/2014/main" val="1089111167"/>
                    </a:ext>
                  </a:extLst>
                </a:gridCol>
                <a:gridCol w="2570606">
                  <a:extLst>
                    <a:ext uri="{9D8B030D-6E8A-4147-A177-3AD203B41FA5}">
                      <a16:colId xmlns:a16="http://schemas.microsoft.com/office/drawing/2014/main" val="3153993353"/>
                    </a:ext>
                  </a:extLst>
                </a:gridCol>
                <a:gridCol w="2646947">
                  <a:extLst>
                    <a:ext uri="{9D8B030D-6E8A-4147-A177-3AD203B41FA5}">
                      <a16:colId xmlns:a16="http://schemas.microsoft.com/office/drawing/2014/main" val="1049729501"/>
                    </a:ext>
                  </a:extLst>
                </a:gridCol>
                <a:gridCol w="2646947">
                  <a:extLst>
                    <a:ext uri="{9D8B030D-6E8A-4147-A177-3AD203B41FA5}">
                      <a16:colId xmlns:a16="http://schemas.microsoft.com/office/drawing/2014/main" val="2398718144"/>
                    </a:ext>
                  </a:extLst>
                </a:gridCol>
              </a:tblGrid>
              <a:tr h="1157243">
                <a:tc>
                  <a:txBody>
                    <a:bodyPr/>
                    <a:lstStyle/>
                    <a:p>
                      <a:pPr algn="l" fontAlgn="auto"/>
                      <a:endParaRPr lang="en-US" sz="2100" b="0" i="0" cap="all" spc="150">
                        <a:solidFill>
                          <a:schemeClr val="lt1"/>
                        </a:solidFill>
                        <a:effectLst/>
                        <a:latin typeface="Georgia Pro"/>
                      </a:endParaRPr>
                    </a:p>
                  </a:txBody>
                  <a:tcPr marL="180783" marR="180783" marT="180783" marB="180783" anchor="ctr">
                    <a:lnL w="12700" cmpd="sng">
                      <a:solidFill>
                        <a:schemeClr val="bg1">
                          <a:lumMod val="75000"/>
                        </a:schemeClr>
                      </a:solidFill>
                    </a:lnL>
                    <a:lnR w="12700" cmpd="sng">
                      <a:solidFill>
                        <a:schemeClr val="bg1">
                          <a:lumMod val="75000"/>
                        </a:schemeClr>
                      </a:solidFill>
                    </a:lnR>
                    <a:lnT w="12700" cmpd="sng">
                      <a:solidFill>
                        <a:schemeClr val="bg1">
                          <a:lumMod val="75000"/>
                        </a:schemeClr>
                      </a:solidFill>
                    </a:lnT>
                    <a:lnB w="12700" cmpd="sng">
                      <a:solidFill>
                        <a:schemeClr val="bg1">
                          <a:lumMod val="75000"/>
                        </a:schemeClr>
                      </a:solidFill>
                    </a:lnB>
                    <a:solidFill>
                      <a:srgbClr val="505356"/>
                    </a:solidFill>
                  </a:tcPr>
                </a:tc>
                <a:tc>
                  <a:txBody>
                    <a:bodyPr/>
                    <a:lstStyle/>
                    <a:p>
                      <a:pPr algn="l" fontAlgn="base"/>
                      <a:r>
                        <a:rPr lang="en-US" sz="2100" b="0" i="0" cap="all" spc="150">
                          <a:solidFill>
                            <a:schemeClr val="lt1"/>
                          </a:solidFill>
                          <a:effectLst/>
                          <a:latin typeface="Georgia Pro"/>
                        </a:rPr>
                        <a:t>Direct Presence</a:t>
                      </a:r>
                    </a:p>
                  </a:txBody>
                  <a:tcPr marL="180783" marR="180783" marT="180783" marB="180783" anchor="ctr">
                    <a:lnL w="12700" cmpd="sng">
                      <a:solidFill>
                        <a:schemeClr val="bg1">
                          <a:lumMod val="75000"/>
                        </a:schemeClr>
                      </a:solidFill>
                    </a:lnL>
                    <a:lnR w="12700" cmpd="sng">
                      <a:solidFill>
                        <a:schemeClr val="bg1">
                          <a:lumMod val="75000"/>
                        </a:schemeClr>
                      </a:solidFill>
                    </a:lnR>
                    <a:lnT w="12700" cmpd="sng">
                      <a:solidFill>
                        <a:schemeClr val="bg1">
                          <a:lumMod val="75000"/>
                        </a:schemeClr>
                      </a:solidFill>
                    </a:lnT>
                    <a:lnB w="12700" cmpd="sng">
                      <a:solidFill>
                        <a:schemeClr val="bg1">
                          <a:lumMod val="75000"/>
                        </a:schemeClr>
                      </a:solidFill>
                    </a:lnB>
                    <a:solidFill>
                      <a:srgbClr val="505356"/>
                    </a:solidFill>
                  </a:tcPr>
                </a:tc>
                <a:tc>
                  <a:txBody>
                    <a:bodyPr/>
                    <a:lstStyle/>
                    <a:p>
                      <a:pPr algn="l" fontAlgn="base"/>
                      <a:r>
                        <a:rPr lang="en-US" sz="2100" b="0" i="0" cap="all" spc="150">
                          <a:solidFill>
                            <a:schemeClr val="lt1"/>
                          </a:solidFill>
                          <a:effectLst/>
                          <a:latin typeface="Georgia Pro"/>
                        </a:rPr>
                        <a:t>Licensing</a:t>
                      </a:r>
                    </a:p>
                  </a:txBody>
                  <a:tcPr marL="180783" marR="180783" marT="180783" marB="180783" anchor="ctr">
                    <a:lnL w="12700" cmpd="sng">
                      <a:solidFill>
                        <a:schemeClr val="bg1">
                          <a:lumMod val="75000"/>
                        </a:schemeClr>
                      </a:solidFill>
                    </a:lnL>
                    <a:lnR w="12700" cmpd="sng">
                      <a:solidFill>
                        <a:schemeClr val="bg1">
                          <a:lumMod val="75000"/>
                        </a:schemeClr>
                      </a:solidFill>
                    </a:lnR>
                    <a:lnT w="12700" cmpd="sng">
                      <a:solidFill>
                        <a:schemeClr val="bg1">
                          <a:lumMod val="75000"/>
                        </a:schemeClr>
                      </a:solidFill>
                    </a:lnT>
                    <a:lnB w="12700" cmpd="sng">
                      <a:solidFill>
                        <a:schemeClr val="bg1">
                          <a:lumMod val="75000"/>
                        </a:schemeClr>
                      </a:solidFill>
                    </a:lnB>
                    <a:solidFill>
                      <a:srgbClr val="505356"/>
                    </a:solidFill>
                  </a:tcPr>
                </a:tc>
                <a:tc>
                  <a:txBody>
                    <a:bodyPr/>
                    <a:lstStyle/>
                    <a:p>
                      <a:pPr algn="l" fontAlgn="base"/>
                      <a:r>
                        <a:rPr lang="en-US" sz="2100" b="0" i="0" cap="all" spc="150">
                          <a:solidFill>
                            <a:schemeClr val="lt1"/>
                          </a:solidFill>
                          <a:effectLst/>
                          <a:latin typeface="Georgia Pro"/>
                        </a:rPr>
                        <a:t>Dealers</a:t>
                      </a:r>
                    </a:p>
                  </a:txBody>
                  <a:tcPr marL="180783" marR="180783" marT="180783" marB="180783" anchor="ctr">
                    <a:lnL w="12700" cmpd="sng">
                      <a:solidFill>
                        <a:schemeClr val="bg1">
                          <a:lumMod val="75000"/>
                        </a:schemeClr>
                      </a:solidFill>
                    </a:lnL>
                    <a:lnR w="12700" cmpd="sng">
                      <a:solidFill>
                        <a:schemeClr val="bg1">
                          <a:lumMod val="75000"/>
                        </a:schemeClr>
                      </a:solidFill>
                    </a:lnR>
                    <a:lnT w="12700" cmpd="sng">
                      <a:solidFill>
                        <a:schemeClr val="bg1">
                          <a:lumMod val="75000"/>
                        </a:schemeClr>
                      </a:solidFill>
                    </a:lnT>
                    <a:lnB w="12700" cmpd="sng">
                      <a:solidFill>
                        <a:schemeClr val="bg1">
                          <a:lumMod val="75000"/>
                        </a:schemeClr>
                      </a:solidFill>
                    </a:lnB>
                    <a:solidFill>
                      <a:srgbClr val="505356"/>
                    </a:solidFill>
                  </a:tcPr>
                </a:tc>
                <a:extLst>
                  <a:ext uri="{0D108BD9-81ED-4DB2-BD59-A6C34878D82A}">
                    <a16:rowId xmlns:a16="http://schemas.microsoft.com/office/drawing/2014/main" val="2743670913"/>
                  </a:ext>
                </a:extLst>
              </a:tr>
              <a:tr h="2324340">
                <a:tc>
                  <a:txBody>
                    <a:bodyPr/>
                    <a:lstStyle/>
                    <a:p>
                      <a:pPr algn="l" fontAlgn="base"/>
                      <a:r>
                        <a:rPr lang="en-US" sz="2100" b="0" i="0" kern="1200" cap="all" spc="150">
                          <a:solidFill>
                            <a:schemeClr val="tx1"/>
                          </a:solidFill>
                          <a:effectLst/>
                          <a:latin typeface="Georgia Pro"/>
                          <a:ea typeface="+mn-ea"/>
                          <a:cs typeface="+mn-cs"/>
                        </a:rPr>
                        <a:t>Pros</a:t>
                      </a:r>
                    </a:p>
                  </a:txBody>
                  <a:tcPr marL="180783" marR="180783" marT="180783" marB="180783" anchor="ctr">
                    <a:lnL w="12700" cmpd="sng">
                      <a:solidFill>
                        <a:schemeClr val="bg1">
                          <a:lumMod val="75000"/>
                        </a:schemeClr>
                      </a:solidFill>
                      <a:prstDash val="solid"/>
                    </a:lnL>
                    <a:lnR w="12700" cmpd="sng">
                      <a:solidFill>
                        <a:schemeClr val="bg1">
                          <a:lumMod val="75000"/>
                        </a:schemeClr>
                      </a:solidFill>
                      <a:prstDash val="solid"/>
                    </a:lnR>
                    <a:lnT w="12700" cmpd="sng">
                      <a:solidFill>
                        <a:schemeClr val="bg1">
                          <a:lumMod val="75000"/>
                        </a:schemeClr>
                      </a:solidFill>
                    </a:lnT>
                    <a:lnB w="12700" cmpd="sng">
                      <a:solidFill>
                        <a:schemeClr val="bg1">
                          <a:lumMod val="75000"/>
                        </a:schemeClr>
                      </a:solidFill>
                      <a:prstDash val="solid"/>
                    </a:lnB>
                    <a:noFill/>
                  </a:tcPr>
                </a:tc>
                <a:tc>
                  <a:txBody>
                    <a:bodyPr/>
                    <a:lstStyle/>
                    <a:p>
                      <a:pPr marL="171450" lvl="0" indent="-171450" algn="l">
                        <a:lnSpc>
                          <a:spcPct val="100000"/>
                        </a:lnSpc>
                        <a:spcBef>
                          <a:spcPts val="0"/>
                        </a:spcBef>
                        <a:spcAft>
                          <a:spcPts val="0"/>
                        </a:spcAft>
                        <a:buFont typeface="Arial"/>
                        <a:buChar char="•"/>
                      </a:pPr>
                      <a:r>
                        <a:rPr lang="en-US" sz="1400" b="0" i="0" u="none" strike="noStrike" cap="none" spc="0" noProof="0">
                          <a:solidFill>
                            <a:srgbClr val="000000"/>
                          </a:solidFill>
                          <a:effectLst/>
                          <a:latin typeface="Georgia Pro"/>
                        </a:rPr>
                        <a:t>Better market understanding</a:t>
                      </a:r>
                      <a:endParaRPr lang="en-US" sz="1400">
                        <a:latin typeface="Georgia Pro"/>
                      </a:endParaRPr>
                    </a:p>
                    <a:p>
                      <a:pPr marL="171450" lvl="0" indent="-171450" algn="l">
                        <a:lnSpc>
                          <a:spcPct val="100000"/>
                        </a:lnSpc>
                        <a:spcBef>
                          <a:spcPts val="0"/>
                        </a:spcBef>
                        <a:spcAft>
                          <a:spcPts val="0"/>
                        </a:spcAft>
                        <a:buFont typeface="Arial"/>
                        <a:buChar char="•"/>
                      </a:pPr>
                      <a:r>
                        <a:rPr lang="en-US" sz="1400" b="0" i="0" u="none" strike="noStrike" cap="none" spc="0" noProof="0">
                          <a:solidFill>
                            <a:srgbClr val="000000"/>
                          </a:solidFill>
                          <a:effectLst/>
                          <a:latin typeface="Georgia Pro"/>
                        </a:rPr>
                        <a:t>Brand control and image</a:t>
                      </a:r>
                      <a:endParaRPr lang="en-US" sz="1400">
                        <a:latin typeface="Georgia Pro"/>
                      </a:endParaRPr>
                    </a:p>
                    <a:p>
                      <a:pPr marL="171450" lvl="0" indent="-171450" algn="l">
                        <a:lnSpc>
                          <a:spcPct val="100000"/>
                        </a:lnSpc>
                        <a:spcBef>
                          <a:spcPts val="0"/>
                        </a:spcBef>
                        <a:spcAft>
                          <a:spcPts val="0"/>
                        </a:spcAft>
                        <a:buFont typeface="Arial"/>
                        <a:buChar char="•"/>
                      </a:pPr>
                      <a:r>
                        <a:rPr lang="en-US" sz="1400" b="0" i="0" u="none" strike="noStrike" cap="none" spc="0" noProof="0">
                          <a:solidFill>
                            <a:srgbClr val="000000"/>
                          </a:solidFill>
                          <a:effectLst/>
                          <a:latin typeface="Georgia Pro"/>
                        </a:rPr>
                        <a:t>Enhanced customer relationships</a:t>
                      </a:r>
                      <a:endParaRPr lang="en-US" sz="1400">
                        <a:latin typeface="Georgia Pro"/>
                      </a:endParaRPr>
                    </a:p>
                    <a:p>
                      <a:pPr marL="171450" lvl="0" indent="-171450" algn="l">
                        <a:lnSpc>
                          <a:spcPct val="100000"/>
                        </a:lnSpc>
                        <a:spcBef>
                          <a:spcPts val="0"/>
                        </a:spcBef>
                        <a:spcAft>
                          <a:spcPts val="0"/>
                        </a:spcAft>
                        <a:buFont typeface="Arial"/>
                        <a:buChar char="•"/>
                      </a:pPr>
                      <a:r>
                        <a:rPr lang="en-US" sz="1400" b="0" i="0" u="none" strike="noStrike" cap="none" spc="0" noProof="0">
                          <a:solidFill>
                            <a:srgbClr val="000000"/>
                          </a:solidFill>
                          <a:effectLst/>
                          <a:latin typeface="Georgia Pro"/>
                        </a:rPr>
                        <a:t>Supply chain and operational efficiency</a:t>
                      </a:r>
                      <a:endParaRPr lang="en-US" sz="1400">
                        <a:latin typeface="Georgia Pro"/>
                      </a:endParaRPr>
                    </a:p>
                    <a:p>
                      <a:pPr marL="171450" lvl="0" indent="-171450" algn="l">
                        <a:lnSpc>
                          <a:spcPct val="100000"/>
                        </a:lnSpc>
                        <a:spcBef>
                          <a:spcPts val="0"/>
                        </a:spcBef>
                        <a:spcAft>
                          <a:spcPts val="0"/>
                        </a:spcAft>
                        <a:buFont typeface="Arial"/>
                        <a:buChar char="•"/>
                      </a:pPr>
                      <a:r>
                        <a:rPr lang="en-US" sz="1400" b="0" i="0" u="none" strike="noStrike" cap="none" spc="0" noProof="0">
                          <a:solidFill>
                            <a:srgbClr val="000000"/>
                          </a:solidFill>
                          <a:effectLst/>
                          <a:latin typeface="Georgia Pro"/>
                        </a:rPr>
                        <a:t>Increased market share</a:t>
                      </a:r>
                      <a:endParaRPr lang="en-US" sz="1400">
                        <a:latin typeface="Georgia Pro"/>
                      </a:endParaRPr>
                    </a:p>
                    <a:p>
                      <a:pPr marL="171450" lvl="0" indent="-171450" algn="l">
                        <a:lnSpc>
                          <a:spcPct val="100000"/>
                        </a:lnSpc>
                        <a:spcBef>
                          <a:spcPts val="0"/>
                        </a:spcBef>
                        <a:spcAft>
                          <a:spcPts val="0"/>
                        </a:spcAft>
                        <a:buFont typeface="Arial"/>
                        <a:buChar char="•"/>
                      </a:pPr>
                      <a:r>
                        <a:rPr lang="en-US" sz="1400" b="0" i="0" u="none" strike="noStrike" cap="none" spc="0" noProof="0">
                          <a:solidFill>
                            <a:srgbClr val="000000"/>
                          </a:solidFill>
                          <a:effectLst/>
                          <a:latin typeface="Georgia Pro"/>
                        </a:rPr>
                        <a:t>Local talent utilization</a:t>
                      </a:r>
                      <a:endParaRPr lang="en-US" sz="1400">
                        <a:latin typeface="Georgia Pro"/>
                      </a:endParaRPr>
                    </a:p>
                  </a:txBody>
                  <a:tcPr marL="180783" marR="180783" marT="180783" marB="180783" anchor="ctr">
                    <a:lnL w="12700" cmpd="sng">
                      <a:solidFill>
                        <a:schemeClr val="bg1">
                          <a:lumMod val="75000"/>
                        </a:schemeClr>
                      </a:solidFill>
                      <a:prstDash val="solid"/>
                    </a:lnL>
                    <a:lnR w="12700" cmpd="sng">
                      <a:solidFill>
                        <a:schemeClr val="bg1">
                          <a:lumMod val="75000"/>
                        </a:schemeClr>
                      </a:solidFill>
                      <a:prstDash val="solid"/>
                    </a:lnR>
                    <a:lnT w="12700" cmpd="sng">
                      <a:solidFill>
                        <a:schemeClr val="bg1">
                          <a:lumMod val="75000"/>
                        </a:schemeClr>
                      </a:solidFill>
                    </a:lnT>
                    <a:lnB w="12700" cmpd="sng">
                      <a:solidFill>
                        <a:schemeClr val="bg1">
                          <a:lumMod val="75000"/>
                        </a:schemeClr>
                      </a:solidFill>
                      <a:prstDash val="solid"/>
                    </a:lnB>
                    <a:noFill/>
                  </a:tcPr>
                </a:tc>
                <a:tc>
                  <a:txBody>
                    <a:bodyPr/>
                    <a:lstStyle/>
                    <a:p>
                      <a:pPr marL="285750" lvl="0" indent="-285750" algn="l">
                        <a:lnSpc>
                          <a:spcPct val="100000"/>
                        </a:lnSpc>
                        <a:spcBef>
                          <a:spcPts val="0"/>
                        </a:spcBef>
                        <a:spcAft>
                          <a:spcPts val="0"/>
                        </a:spcAft>
                        <a:buFont typeface="Arial"/>
                        <a:buChar char="•"/>
                      </a:pPr>
                      <a:r>
                        <a:rPr lang="en-US" sz="1400" b="0" i="0" u="none" strike="noStrike" cap="none" spc="0" noProof="0">
                          <a:solidFill>
                            <a:srgbClr val="000000"/>
                          </a:solidFill>
                          <a:effectLst/>
                          <a:latin typeface="Georgia Pro"/>
                        </a:rPr>
                        <a:t>Reduced risk and investment</a:t>
                      </a:r>
                      <a:endParaRPr lang="en-US" sz="1400">
                        <a:latin typeface="Georgia Pro"/>
                      </a:endParaRPr>
                    </a:p>
                    <a:p>
                      <a:pPr marL="285750" lvl="0" indent="-285750" algn="l">
                        <a:lnSpc>
                          <a:spcPct val="100000"/>
                        </a:lnSpc>
                        <a:spcBef>
                          <a:spcPts val="0"/>
                        </a:spcBef>
                        <a:spcAft>
                          <a:spcPts val="0"/>
                        </a:spcAft>
                        <a:buFont typeface="Arial"/>
                        <a:buChar char="•"/>
                      </a:pPr>
                      <a:r>
                        <a:rPr lang="en-US" sz="1400" b="0" i="0" u="none" strike="noStrike" cap="none" spc="0" noProof="0">
                          <a:solidFill>
                            <a:srgbClr val="000000"/>
                          </a:solidFill>
                          <a:effectLst/>
                          <a:latin typeface="Georgia Pro"/>
                        </a:rPr>
                        <a:t>Leveraging local expertise</a:t>
                      </a:r>
                      <a:endParaRPr lang="en-US" sz="1400">
                        <a:latin typeface="Georgia Pro"/>
                      </a:endParaRPr>
                    </a:p>
                    <a:p>
                      <a:pPr marL="285750" lvl="0" indent="-285750" algn="l">
                        <a:lnSpc>
                          <a:spcPct val="100000"/>
                        </a:lnSpc>
                        <a:spcBef>
                          <a:spcPts val="0"/>
                        </a:spcBef>
                        <a:spcAft>
                          <a:spcPts val="0"/>
                        </a:spcAft>
                        <a:buFont typeface="Arial"/>
                        <a:buChar char="•"/>
                      </a:pPr>
                      <a:r>
                        <a:rPr lang="en-US" sz="1400" b="0" i="0" u="none" strike="noStrike" cap="none" spc="0" noProof="0">
                          <a:solidFill>
                            <a:srgbClr val="000000"/>
                          </a:solidFill>
                          <a:effectLst/>
                          <a:latin typeface="Georgia Pro"/>
                        </a:rPr>
                        <a:t>Rapid market access</a:t>
                      </a:r>
                      <a:endParaRPr lang="en-US" sz="1400">
                        <a:latin typeface="Georgia Pro"/>
                      </a:endParaRPr>
                    </a:p>
                    <a:p>
                      <a:pPr marL="285750" lvl="0" indent="-285750" algn="l">
                        <a:lnSpc>
                          <a:spcPct val="100000"/>
                        </a:lnSpc>
                        <a:spcBef>
                          <a:spcPts val="0"/>
                        </a:spcBef>
                        <a:spcAft>
                          <a:spcPts val="0"/>
                        </a:spcAft>
                        <a:buFont typeface="Arial"/>
                        <a:buChar char="•"/>
                      </a:pPr>
                      <a:r>
                        <a:rPr lang="en-US" sz="1400" b="0" i="0" u="none" strike="noStrike" cap="none" spc="0" noProof="0">
                          <a:solidFill>
                            <a:srgbClr val="000000"/>
                          </a:solidFill>
                          <a:effectLst/>
                          <a:latin typeface="Georgia Pro"/>
                        </a:rPr>
                        <a:t>Income through royalties</a:t>
                      </a:r>
                      <a:endParaRPr lang="en-US" sz="1400">
                        <a:latin typeface="Georgia Pro"/>
                      </a:endParaRPr>
                    </a:p>
                    <a:p>
                      <a:pPr marL="285750" lvl="0" indent="-285750" algn="l">
                        <a:lnSpc>
                          <a:spcPct val="100000"/>
                        </a:lnSpc>
                        <a:spcBef>
                          <a:spcPts val="0"/>
                        </a:spcBef>
                        <a:spcAft>
                          <a:spcPts val="0"/>
                        </a:spcAft>
                        <a:buFont typeface="Arial"/>
                        <a:buChar char="•"/>
                      </a:pPr>
                      <a:r>
                        <a:rPr lang="en-US" sz="1400" b="0" i="0" u="none" strike="noStrike" cap="none" spc="0" noProof="0">
                          <a:solidFill>
                            <a:srgbClr val="000000"/>
                          </a:solidFill>
                          <a:effectLst/>
                          <a:latin typeface="Georgia Pro"/>
                        </a:rPr>
                        <a:t>Brand expansion with limited resources</a:t>
                      </a:r>
                      <a:endParaRPr lang="en-US" sz="1400">
                        <a:latin typeface="Georgia Pro"/>
                      </a:endParaRPr>
                    </a:p>
                  </a:txBody>
                  <a:tcPr marL="180783" marR="180783" marT="180783" marB="180783" anchor="ctr">
                    <a:lnL w="12700" cmpd="sng">
                      <a:solidFill>
                        <a:schemeClr val="bg1">
                          <a:lumMod val="75000"/>
                        </a:schemeClr>
                      </a:solidFill>
                      <a:prstDash val="solid"/>
                    </a:lnL>
                    <a:lnR w="12700" cmpd="sng">
                      <a:solidFill>
                        <a:schemeClr val="bg1">
                          <a:lumMod val="75000"/>
                        </a:schemeClr>
                      </a:solidFill>
                      <a:prstDash val="solid"/>
                    </a:lnR>
                    <a:lnT w="12700" cmpd="sng">
                      <a:solidFill>
                        <a:schemeClr val="bg1">
                          <a:lumMod val="75000"/>
                        </a:schemeClr>
                      </a:solidFill>
                    </a:lnT>
                    <a:lnB w="12700" cmpd="sng">
                      <a:solidFill>
                        <a:schemeClr val="bg1">
                          <a:lumMod val="75000"/>
                        </a:schemeClr>
                      </a:solidFill>
                      <a:prstDash val="solid"/>
                    </a:lnB>
                    <a:noFill/>
                  </a:tcPr>
                </a:tc>
                <a:tc>
                  <a:txBody>
                    <a:bodyPr/>
                    <a:lstStyle/>
                    <a:p>
                      <a:pPr marL="285750" lvl="0" indent="-285750" algn="l">
                        <a:lnSpc>
                          <a:spcPct val="100000"/>
                        </a:lnSpc>
                        <a:spcBef>
                          <a:spcPts val="0"/>
                        </a:spcBef>
                        <a:spcAft>
                          <a:spcPts val="0"/>
                        </a:spcAft>
                        <a:buFont typeface="Arial"/>
                        <a:buChar char="•"/>
                      </a:pPr>
                      <a:r>
                        <a:rPr lang="en-US" sz="1400" b="0" i="0" u="none" strike="noStrike" cap="none" spc="0" noProof="0">
                          <a:solidFill>
                            <a:srgbClr val="000000"/>
                          </a:solidFill>
                          <a:effectLst/>
                          <a:latin typeface="Georgia Pro"/>
                        </a:rPr>
                        <a:t>Access to established networks</a:t>
                      </a:r>
                      <a:endParaRPr lang="en-US" sz="1400">
                        <a:latin typeface="Georgia Pro"/>
                      </a:endParaRPr>
                    </a:p>
                    <a:p>
                      <a:pPr marL="285750" lvl="0" indent="-285750" algn="l">
                        <a:lnSpc>
                          <a:spcPct val="100000"/>
                        </a:lnSpc>
                        <a:spcBef>
                          <a:spcPts val="0"/>
                        </a:spcBef>
                        <a:spcAft>
                          <a:spcPts val="0"/>
                        </a:spcAft>
                        <a:buFont typeface="Arial"/>
                        <a:buChar char="•"/>
                      </a:pPr>
                      <a:r>
                        <a:rPr lang="en-US" sz="1400" b="0" i="0" u="none" strike="noStrike" cap="none" spc="0" noProof="0">
                          <a:solidFill>
                            <a:srgbClr val="000000"/>
                          </a:solidFill>
                          <a:effectLst/>
                          <a:latin typeface="Georgia Pro"/>
                        </a:rPr>
                        <a:t>Lower direct investment and risk</a:t>
                      </a:r>
                      <a:endParaRPr lang="en-US" sz="1400">
                        <a:latin typeface="Georgia Pro"/>
                      </a:endParaRPr>
                    </a:p>
                    <a:p>
                      <a:pPr marL="285750" lvl="0" indent="-285750" algn="l">
                        <a:lnSpc>
                          <a:spcPct val="100000"/>
                        </a:lnSpc>
                        <a:spcBef>
                          <a:spcPts val="0"/>
                        </a:spcBef>
                        <a:spcAft>
                          <a:spcPts val="0"/>
                        </a:spcAft>
                        <a:buFont typeface="Arial"/>
                        <a:buChar char="•"/>
                      </a:pPr>
                      <a:r>
                        <a:rPr lang="en-US" sz="1400" b="0" i="0" u="none" strike="noStrike" cap="none" spc="0" noProof="0">
                          <a:solidFill>
                            <a:srgbClr val="000000"/>
                          </a:solidFill>
                          <a:effectLst/>
                          <a:latin typeface="Georgia Pro"/>
                        </a:rPr>
                        <a:t>Local market expertise</a:t>
                      </a:r>
                      <a:endParaRPr lang="en-US" sz="1400">
                        <a:latin typeface="Georgia Pro"/>
                      </a:endParaRPr>
                    </a:p>
                    <a:p>
                      <a:pPr marL="285750" lvl="0" indent="-285750" algn="l">
                        <a:lnSpc>
                          <a:spcPct val="100000"/>
                        </a:lnSpc>
                        <a:spcBef>
                          <a:spcPts val="0"/>
                        </a:spcBef>
                        <a:spcAft>
                          <a:spcPts val="0"/>
                        </a:spcAft>
                        <a:buFont typeface="Arial"/>
                        <a:buChar char="•"/>
                      </a:pPr>
                      <a:r>
                        <a:rPr lang="en-US" sz="1400" b="0" i="0" u="none" strike="noStrike" cap="none" spc="0" noProof="0">
                          <a:solidFill>
                            <a:srgbClr val="000000"/>
                          </a:solidFill>
                          <a:effectLst/>
                          <a:latin typeface="Georgia Pro"/>
                        </a:rPr>
                        <a:t>Flexibility and scalability</a:t>
                      </a:r>
                      <a:endParaRPr lang="en-US" sz="1400">
                        <a:latin typeface="Georgia Pro"/>
                      </a:endParaRPr>
                    </a:p>
                    <a:p>
                      <a:pPr marL="285750" lvl="0" indent="-285750" algn="l">
                        <a:lnSpc>
                          <a:spcPct val="100000"/>
                        </a:lnSpc>
                        <a:spcBef>
                          <a:spcPts val="0"/>
                        </a:spcBef>
                        <a:spcAft>
                          <a:spcPts val="0"/>
                        </a:spcAft>
                        <a:buFont typeface="Arial"/>
                        <a:buChar char="•"/>
                      </a:pPr>
                      <a:r>
                        <a:rPr lang="en-US" sz="1400" b="0" i="0" u="none" strike="noStrike" cap="none" spc="0" noProof="0">
                          <a:solidFill>
                            <a:srgbClr val="000000"/>
                          </a:solidFill>
                          <a:effectLst/>
                          <a:latin typeface="Georgia Pro"/>
                        </a:rPr>
                        <a:t>Focus on core competencies</a:t>
                      </a:r>
                      <a:endParaRPr lang="en-US" sz="1400">
                        <a:latin typeface="Georgia Pro"/>
                      </a:endParaRPr>
                    </a:p>
                  </a:txBody>
                  <a:tcPr marL="180783" marR="180783" marT="180783" marB="180783" anchor="ctr">
                    <a:lnL w="12700" cmpd="sng">
                      <a:solidFill>
                        <a:schemeClr val="bg1">
                          <a:lumMod val="75000"/>
                        </a:schemeClr>
                      </a:solidFill>
                      <a:prstDash val="solid"/>
                    </a:lnL>
                    <a:lnR w="12700" cmpd="sng">
                      <a:solidFill>
                        <a:schemeClr val="bg1">
                          <a:lumMod val="75000"/>
                        </a:schemeClr>
                      </a:solidFill>
                      <a:prstDash val="solid"/>
                    </a:lnR>
                    <a:lnT w="12700" cmpd="sng">
                      <a:solidFill>
                        <a:schemeClr val="bg1">
                          <a:lumMod val="75000"/>
                        </a:schemeClr>
                      </a:solidFill>
                    </a:lnT>
                    <a:lnB w="12700" cmpd="sng">
                      <a:solidFill>
                        <a:schemeClr val="bg1">
                          <a:lumMod val="75000"/>
                        </a:schemeClr>
                      </a:solidFill>
                      <a:prstDash val="solid"/>
                    </a:lnB>
                    <a:noFill/>
                  </a:tcPr>
                </a:tc>
                <a:extLst>
                  <a:ext uri="{0D108BD9-81ED-4DB2-BD59-A6C34878D82A}">
                    <a16:rowId xmlns:a16="http://schemas.microsoft.com/office/drawing/2014/main" val="3802531784"/>
                  </a:ext>
                </a:extLst>
              </a:tr>
              <a:tr h="2424916">
                <a:tc>
                  <a:txBody>
                    <a:bodyPr/>
                    <a:lstStyle/>
                    <a:p>
                      <a:pPr algn="l" fontAlgn="base"/>
                      <a:r>
                        <a:rPr lang="en-US" sz="2100" b="0" i="0" kern="1200" cap="all" spc="150">
                          <a:solidFill>
                            <a:schemeClr val="tx1"/>
                          </a:solidFill>
                          <a:effectLst/>
                          <a:latin typeface="Georgia Pro"/>
                          <a:ea typeface="+mn-ea"/>
                          <a:cs typeface="+mn-cs"/>
                        </a:rPr>
                        <a:t>Cons</a:t>
                      </a:r>
                    </a:p>
                  </a:txBody>
                  <a:tcPr marL="180783" marR="180783" marT="180783" marB="180783" anchor="ctr">
                    <a:lnL w="12700" cmpd="sng">
                      <a:solidFill>
                        <a:schemeClr val="bg1">
                          <a:lumMod val="75000"/>
                        </a:schemeClr>
                      </a:solidFill>
                      <a:prstDash val="solid"/>
                    </a:lnL>
                    <a:lnR w="12700" cmpd="sng">
                      <a:solidFill>
                        <a:schemeClr val="bg1">
                          <a:lumMod val="75000"/>
                        </a:schemeClr>
                      </a:solidFill>
                      <a:prstDash val="solid"/>
                    </a:lnR>
                    <a:lnT w="12700" cmpd="sng">
                      <a:solidFill>
                        <a:schemeClr val="bg1">
                          <a:lumMod val="75000"/>
                        </a:schemeClr>
                      </a:solidFill>
                      <a:prstDash val="solid"/>
                    </a:lnT>
                    <a:lnB w="12700" cmpd="sng">
                      <a:solidFill>
                        <a:schemeClr val="bg1">
                          <a:lumMod val="75000"/>
                        </a:schemeClr>
                      </a:solidFill>
                      <a:prstDash val="solid"/>
                    </a:lnB>
                    <a:solidFill>
                      <a:srgbClr val="000000">
                        <a:alpha val="7843"/>
                      </a:srgbClr>
                    </a:solidFill>
                  </a:tcPr>
                </a:tc>
                <a:tc>
                  <a:txBody>
                    <a:bodyPr/>
                    <a:lstStyle/>
                    <a:p>
                      <a:pPr marL="171450" lvl="0" indent="-171450" algn="l">
                        <a:lnSpc>
                          <a:spcPct val="100000"/>
                        </a:lnSpc>
                        <a:spcBef>
                          <a:spcPts val="0"/>
                        </a:spcBef>
                        <a:spcAft>
                          <a:spcPts val="0"/>
                        </a:spcAft>
                        <a:buFont typeface="Arial"/>
                        <a:buChar char="•"/>
                      </a:pPr>
                      <a:r>
                        <a:rPr lang="en-US" sz="1400" b="0" i="0" u="none" strike="noStrike" cap="none" spc="0" noProof="0">
                          <a:solidFill>
                            <a:srgbClr val="000000"/>
                          </a:solidFill>
                          <a:effectLst/>
                          <a:latin typeface="Georgia Pro"/>
                        </a:rPr>
                        <a:t>High initial investment</a:t>
                      </a:r>
                      <a:endParaRPr lang="en-US" sz="1400">
                        <a:latin typeface="Georgia Pro"/>
                      </a:endParaRPr>
                    </a:p>
                    <a:p>
                      <a:pPr marL="171450" lvl="0" indent="-171450" algn="l">
                        <a:lnSpc>
                          <a:spcPct val="100000"/>
                        </a:lnSpc>
                        <a:spcBef>
                          <a:spcPts val="0"/>
                        </a:spcBef>
                        <a:spcAft>
                          <a:spcPts val="0"/>
                        </a:spcAft>
                        <a:buFont typeface="Arial"/>
                        <a:buChar char="•"/>
                      </a:pPr>
                      <a:r>
                        <a:rPr lang="en-US" sz="1400" b="0" i="0" u="none" strike="noStrike" cap="none" spc="0" noProof="0">
                          <a:solidFill>
                            <a:srgbClr val="000000"/>
                          </a:solidFill>
                          <a:effectLst/>
                          <a:latin typeface="Georgia Pro"/>
                        </a:rPr>
                        <a:t>Regulatory challenges</a:t>
                      </a:r>
                      <a:endParaRPr lang="en-US" sz="1400">
                        <a:latin typeface="Georgia Pro"/>
                      </a:endParaRPr>
                    </a:p>
                    <a:p>
                      <a:pPr marL="171450" lvl="0" indent="-171450" algn="l">
                        <a:lnSpc>
                          <a:spcPct val="100000"/>
                        </a:lnSpc>
                        <a:spcBef>
                          <a:spcPts val="0"/>
                        </a:spcBef>
                        <a:spcAft>
                          <a:spcPts val="0"/>
                        </a:spcAft>
                        <a:buFont typeface="Arial"/>
                        <a:buChar char="•"/>
                      </a:pPr>
                      <a:r>
                        <a:rPr lang="en-US" sz="1400" b="0" i="0" u="none" strike="noStrike" cap="none" spc="0" noProof="0">
                          <a:solidFill>
                            <a:srgbClr val="000000"/>
                          </a:solidFill>
                          <a:effectLst/>
                          <a:latin typeface="Georgia Pro"/>
                        </a:rPr>
                        <a:t>Cultural and language barriers</a:t>
                      </a:r>
                      <a:endParaRPr lang="en-US" sz="1400">
                        <a:latin typeface="Georgia Pro"/>
                      </a:endParaRPr>
                    </a:p>
                    <a:p>
                      <a:pPr marL="171450" lvl="0" indent="-171450" algn="l">
                        <a:lnSpc>
                          <a:spcPct val="100000"/>
                        </a:lnSpc>
                        <a:spcBef>
                          <a:spcPts val="0"/>
                        </a:spcBef>
                        <a:spcAft>
                          <a:spcPts val="0"/>
                        </a:spcAft>
                        <a:buFont typeface="Arial"/>
                        <a:buChar char="•"/>
                      </a:pPr>
                      <a:r>
                        <a:rPr lang="en-US" sz="1400" b="0" i="0" u="none" strike="noStrike" cap="none" spc="0" noProof="0">
                          <a:solidFill>
                            <a:srgbClr val="000000"/>
                          </a:solidFill>
                          <a:effectLst/>
                          <a:latin typeface="Georgia Pro"/>
                        </a:rPr>
                        <a:t>Risk exposure</a:t>
                      </a:r>
                      <a:endParaRPr lang="en-US" sz="1400">
                        <a:latin typeface="Georgia Pro"/>
                      </a:endParaRPr>
                    </a:p>
                    <a:p>
                      <a:pPr marL="171450" lvl="0" indent="-171450" algn="l">
                        <a:lnSpc>
                          <a:spcPct val="100000"/>
                        </a:lnSpc>
                        <a:spcBef>
                          <a:spcPts val="0"/>
                        </a:spcBef>
                        <a:spcAft>
                          <a:spcPts val="0"/>
                        </a:spcAft>
                        <a:buFont typeface="Arial"/>
                        <a:buChar char="•"/>
                      </a:pPr>
                      <a:r>
                        <a:rPr lang="en-US" sz="1400" b="0" i="0" u="none" strike="noStrike" cap="none" spc="0" noProof="0">
                          <a:solidFill>
                            <a:srgbClr val="000000"/>
                          </a:solidFill>
                          <a:effectLst/>
                          <a:latin typeface="Georgia Pro"/>
                        </a:rPr>
                        <a:t>Operational complexity</a:t>
                      </a:r>
                      <a:endParaRPr lang="en-US" sz="1400">
                        <a:latin typeface="Georgia Pro"/>
                      </a:endParaRPr>
                    </a:p>
                    <a:p>
                      <a:pPr marL="171450" lvl="0" indent="-171450" algn="l">
                        <a:lnSpc>
                          <a:spcPct val="100000"/>
                        </a:lnSpc>
                        <a:spcBef>
                          <a:spcPts val="0"/>
                        </a:spcBef>
                        <a:spcAft>
                          <a:spcPts val="0"/>
                        </a:spcAft>
                        <a:buFont typeface="Arial"/>
                        <a:buChar char="•"/>
                      </a:pPr>
                      <a:r>
                        <a:rPr lang="en-US" sz="1400" b="0" i="0" u="none" strike="noStrike" cap="none" spc="0" noProof="0">
                          <a:solidFill>
                            <a:srgbClr val="000000"/>
                          </a:solidFill>
                          <a:effectLst/>
                          <a:latin typeface="Georgia Pro"/>
                        </a:rPr>
                        <a:t>High competition with local brands</a:t>
                      </a:r>
                      <a:endParaRPr lang="en-US" sz="1400">
                        <a:latin typeface="Georgia Pro"/>
                      </a:endParaRPr>
                    </a:p>
                  </a:txBody>
                  <a:tcPr marL="180783" marR="180783" marT="180783" marB="180783">
                    <a:lnL w="12700" cmpd="sng">
                      <a:solidFill>
                        <a:schemeClr val="bg1">
                          <a:lumMod val="75000"/>
                        </a:schemeClr>
                      </a:solidFill>
                      <a:prstDash val="solid"/>
                    </a:lnL>
                    <a:lnR w="12700" cmpd="sng">
                      <a:solidFill>
                        <a:schemeClr val="bg1">
                          <a:lumMod val="75000"/>
                        </a:schemeClr>
                      </a:solidFill>
                      <a:prstDash val="solid"/>
                    </a:lnR>
                    <a:lnT w="12700" cmpd="sng">
                      <a:solidFill>
                        <a:schemeClr val="bg1">
                          <a:lumMod val="75000"/>
                        </a:schemeClr>
                      </a:solidFill>
                      <a:prstDash val="solid"/>
                    </a:lnT>
                    <a:lnB w="12700" cmpd="sng">
                      <a:solidFill>
                        <a:schemeClr val="bg1">
                          <a:lumMod val="75000"/>
                        </a:schemeClr>
                      </a:solidFill>
                      <a:prstDash val="solid"/>
                    </a:lnB>
                    <a:solidFill>
                      <a:srgbClr val="000000">
                        <a:alpha val="7843"/>
                      </a:srgbClr>
                    </a:solidFill>
                  </a:tcPr>
                </a:tc>
                <a:tc>
                  <a:txBody>
                    <a:bodyPr/>
                    <a:lstStyle/>
                    <a:p>
                      <a:pPr marL="285750" lvl="0" indent="-285750" algn="l">
                        <a:lnSpc>
                          <a:spcPct val="100000"/>
                        </a:lnSpc>
                        <a:spcBef>
                          <a:spcPts val="0"/>
                        </a:spcBef>
                        <a:spcAft>
                          <a:spcPts val="0"/>
                        </a:spcAft>
                        <a:buFont typeface="Arial"/>
                        <a:buChar char="•"/>
                      </a:pPr>
                      <a:r>
                        <a:rPr lang="en-US" sz="1400" b="0" i="0" u="none" strike="noStrike" cap="none" spc="0" noProof="0">
                          <a:solidFill>
                            <a:srgbClr val="000000"/>
                          </a:solidFill>
                          <a:effectLst/>
                          <a:latin typeface="Georgia Pro"/>
                        </a:rPr>
                        <a:t>Less control over brand representation</a:t>
                      </a:r>
                      <a:endParaRPr lang="en-US" sz="1400">
                        <a:latin typeface="Georgia Pro"/>
                      </a:endParaRPr>
                    </a:p>
                    <a:p>
                      <a:pPr marL="285750" lvl="0" indent="-285750" algn="l">
                        <a:lnSpc>
                          <a:spcPct val="100000"/>
                        </a:lnSpc>
                        <a:spcBef>
                          <a:spcPts val="0"/>
                        </a:spcBef>
                        <a:spcAft>
                          <a:spcPts val="0"/>
                        </a:spcAft>
                        <a:buFont typeface="Arial"/>
                        <a:buChar char="•"/>
                      </a:pPr>
                      <a:r>
                        <a:rPr lang="en-US" sz="1400" b="0" i="0" u="none" strike="noStrike" cap="none" spc="0" noProof="0">
                          <a:solidFill>
                            <a:srgbClr val="000000"/>
                          </a:solidFill>
                          <a:effectLst/>
                          <a:latin typeface="Georgia Pro"/>
                        </a:rPr>
                        <a:t>Dependency on the partner</a:t>
                      </a:r>
                      <a:endParaRPr lang="en-US" sz="1400">
                        <a:latin typeface="Georgia Pro"/>
                      </a:endParaRPr>
                    </a:p>
                    <a:p>
                      <a:pPr marL="285750" lvl="0" indent="-285750" algn="l">
                        <a:lnSpc>
                          <a:spcPct val="100000"/>
                        </a:lnSpc>
                        <a:spcBef>
                          <a:spcPts val="0"/>
                        </a:spcBef>
                        <a:spcAft>
                          <a:spcPts val="0"/>
                        </a:spcAft>
                        <a:buFont typeface="Arial"/>
                        <a:buChar char="•"/>
                      </a:pPr>
                      <a:r>
                        <a:rPr lang="en-US" sz="1400" b="0" i="0" u="none" strike="noStrike" cap="none" spc="0" noProof="0">
                          <a:solidFill>
                            <a:srgbClr val="000000"/>
                          </a:solidFill>
                          <a:effectLst/>
                          <a:latin typeface="Georgia Pro"/>
                        </a:rPr>
                        <a:t>Limited market insight</a:t>
                      </a:r>
                      <a:endParaRPr lang="en-US" sz="1400">
                        <a:latin typeface="Georgia Pro"/>
                      </a:endParaRPr>
                    </a:p>
                    <a:p>
                      <a:pPr marL="285750" lvl="0" indent="-285750" algn="l">
                        <a:lnSpc>
                          <a:spcPct val="100000"/>
                        </a:lnSpc>
                        <a:spcBef>
                          <a:spcPts val="0"/>
                        </a:spcBef>
                        <a:spcAft>
                          <a:spcPts val="0"/>
                        </a:spcAft>
                        <a:buFont typeface="Arial"/>
                        <a:buChar char="•"/>
                      </a:pPr>
                      <a:r>
                        <a:rPr lang="en-US" sz="1400" b="0" i="0" u="none" strike="noStrike" cap="none" spc="0" noProof="0">
                          <a:solidFill>
                            <a:srgbClr val="000000"/>
                          </a:solidFill>
                          <a:effectLst/>
                          <a:latin typeface="Georgia Pro"/>
                        </a:rPr>
                        <a:t>Risk of IP misuse</a:t>
                      </a:r>
                      <a:endParaRPr lang="en-US" sz="1400">
                        <a:latin typeface="Georgia Pro"/>
                      </a:endParaRPr>
                    </a:p>
                    <a:p>
                      <a:pPr marL="285750" lvl="0" indent="-285750" algn="l">
                        <a:lnSpc>
                          <a:spcPct val="100000"/>
                        </a:lnSpc>
                        <a:spcBef>
                          <a:spcPts val="0"/>
                        </a:spcBef>
                        <a:spcAft>
                          <a:spcPts val="0"/>
                        </a:spcAft>
                        <a:buFont typeface="Arial"/>
                        <a:buChar char="•"/>
                      </a:pPr>
                      <a:r>
                        <a:rPr lang="en-US" sz="1400" b="0" i="0" u="none" strike="noStrike" cap="none" spc="0" noProof="0">
                          <a:solidFill>
                            <a:srgbClr val="000000"/>
                          </a:solidFill>
                          <a:effectLst/>
                          <a:latin typeface="Georgia Pro"/>
                        </a:rPr>
                        <a:t>Revenue limitation</a:t>
                      </a:r>
                      <a:endParaRPr lang="en-US" sz="1400">
                        <a:latin typeface="Georgia Pro"/>
                      </a:endParaRPr>
                    </a:p>
                    <a:p>
                      <a:pPr marL="285750" lvl="0" indent="-285750" algn="l">
                        <a:lnSpc>
                          <a:spcPct val="100000"/>
                        </a:lnSpc>
                        <a:spcBef>
                          <a:spcPts val="0"/>
                        </a:spcBef>
                        <a:spcAft>
                          <a:spcPts val="0"/>
                        </a:spcAft>
                        <a:buFont typeface="Arial"/>
                        <a:buChar char="•"/>
                      </a:pPr>
                      <a:r>
                        <a:rPr lang="en-US" sz="1400" b="0" i="0" u="none" strike="noStrike" cap="none" spc="0" noProof="0">
                          <a:solidFill>
                            <a:srgbClr val="000000"/>
                          </a:solidFill>
                          <a:effectLst/>
                          <a:latin typeface="Georgia Pro"/>
                        </a:rPr>
                        <a:t>Potential for conflict</a:t>
                      </a:r>
                      <a:endParaRPr lang="en-US" sz="1400">
                        <a:latin typeface="Georgia Pro"/>
                      </a:endParaRPr>
                    </a:p>
                  </a:txBody>
                  <a:tcPr marL="180783" marR="180783" marT="180783" marB="180783">
                    <a:lnL w="12700" cmpd="sng">
                      <a:solidFill>
                        <a:schemeClr val="bg1">
                          <a:lumMod val="75000"/>
                        </a:schemeClr>
                      </a:solidFill>
                      <a:prstDash val="solid"/>
                    </a:lnL>
                    <a:lnR w="12700" cmpd="sng">
                      <a:solidFill>
                        <a:schemeClr val="bg1">
                          <a:lumMod val="75000"/>
                        </a:schemeClr>
                      </a:solidFill>
                      <a:prstDash val="solid"/>
                    </a:lnR>
                    <a:lnT w="12700" cmpd="sng">
                      <a:solidFill>
                        <a:schemeClr val="bg1">
                          <a:lumMod val="75000"/>
                        </a:schemeClr>
                      </a:solidFill>
                      <a:prstDash val="solid"/>
                    </a:lnT>
                    <a:lnB w="12700" cmpd="sng">
                      <a:solidFill>
                        <a:schemeClr val="bg1">
                          <a:lumMod val="75000"/>
                        </a:schemeClr>
                      </a:solidFill>
                      <a:prstDash val="solid"/>
                    </a:lnB>
                    <a:solidFill>
                      <a:srgbClr val="000000">
                        <a:alpha val="7843"/>
                      </a:srgbClr>
                    </a:solidFill>
                  </a:tcPr>
                </a:tc>
                <a:tc>
                  <a:txBody>
                    <a:bodyPr/>
                    <a:lstStyle/>
                    <a:p>
                      <a:pPr marL="285750" lvl="0" indent="-285750" algn="l">
                        <a:lnSpc>
                          <a:spcPct val="100000"/>
                        </a:lnSpc>
                        <a:spcBef>
                          <a:spcPts val="0"/>
                        </a:spcBef>
                        <a:spcAft>
                          <a:spcPts val="0"/>
                        </a:spcAft>
                        <a:buFont typeface="Arial"/>
                        <a:buChar char="•"/>
                      </a:pPr>
                      <a:r>
                        <a:rPr lang="en-US" sz="1400" b="0" i="0" u="none" strike="noStrike" cap="none" spc="0" noProof="0">
                          <a:solidFill>
                            <a:srgbClr val="000000"/>
                          </a:solidFill>
                          <a:effectLst/>
                          <a:latin typeface="Georgia Pro"/>
                        </a:rPr>
                        <a:t>Reduced control over brand representation</a:t>
                      </a:r>
                      <a:endParaRPr lang="en-US" sz="1400">
                        <a:latin typeface="Georgia Pro"/>
                      </a:endParaRPr>
                    </a:p>
                    <a:p>
                      <a:pPr marL="285750" lvl="0" indent="-285750" algn="l">
                        <a:lnSpc>
                          <a:spcPct val="100000"/>
                        </a:lnSpc>
                        <a:spcBef>
                          <a:spcPts val="0"/>
                        </a:spcBef>
                        <a:spcAft>
                          <a:spcPts val="0"/>
                        </a:spcAft>
                        <a:buFont typeface="Arial"/>
                        <a:buChar char="•"/>
                      </a:pPr>
                      <a:r>
                        <a:rPr lang="en-US" sz="1400" b="0" i="0" u="none" strike="noStrike" cap="none" spc="0" noProof="0">
                          <a:solidFill>
                            <a:srgbClr val="000000"/>
                          </a:solidFill>
                          <a:effectLst/>
                          <a:latin typeface="Georgia Pro"/>
                        </a:rPr>
                        <a:t>Dependence on dealers</a:t>
                      </a:r>
                      <a:endParaRPr lang="en-US" sz="1400">
                        <a:latin typeface="Georgia Pro"/>
                      </a:endParaRPr>
                    </a:p>
                    <a:p>
                      <a:pPr marL="285750" lvl="0" indent="-285750" algn="l">
                        <a:lnSpc>
                          <a:spcPct val="100000"/>
                        </a:lnSpc>
                        <a:spcBef>
                          <a:spcPts val="0"/>
                        </a:spcBef>
                        <a:spcAft>
                          <a:spcPts val="0"/>
                        </a:spcAft>
                        <a:buFont typeface="Arial"/>
                        <a:buChar char="•"/>
                      </a:pPr>
                      <a:r>
                        <a:rPr lang="en-US" sz="1400" b="0" i="0" u="none" strike="noStrike" cap="none" spc="0" noProof="0">
                          <a:solidFill>
                            <a:srgbClr val="000000"/>
                          </a:solidFill>
                          <a:effectLst/>
                          <a:latin typeface="Georgia Pro"/>
                        </a:rPr>
                        <a:t>Potential for channel conflict</a:t>
                      </a:r>
                      <a:endParaRPr lang="en-US" sz="1400">
                        <a:latin typeface="Georgia Pro"/>
                      </a:endParaRPr>
                    </a:p>
                    <a:p>
                      <a:pPr marL="285750" lvl="0" indent="-285750" algn="l">
                        <a:lnSpc>
                          <a:spcPct val="100000"/>
                        </a:lnSpc>
                        <a:spcBef>
                          <a:spcPts val="0"/>
                        </a:spcBef>
                        <a:spcAft>
                          <a:spcPts val="0"/>
                        </a:spcAft>
                        <a:buFont typeface="Arial"/>
                        <a:buChar char="•"/>
                      </a:pPr>
                      <a:r>
                        <a:rPr lang="en-US" sz="1400" b="0" i="0" u="none" strike="noStrike" cap="none" spc="0" noProof="0">
                          <a:solidFill>
                            <a:srgbClr val="000000"/>
                          </a:solidFill>
                          <a:effectLst/>
                          <a:latin typeface="Georgia Pro"/>
                        </a:rPr>
                        <a:t>Margin sacrifice</a:t>
                      </a:r>
                      <a:endParaRPr lang="en-US" sz="1400">
                        <a:latin typeface="Georgia Pro"/>
                      </a:endParaRPr>
                    </a:p>
                    <a:p>
                      <a:pPr marL="285750" lvl="0" indent="-285750" algn="l">
                        <a:lnSpc>
                          <a:spcPct val="100000"/>
                        </a:lnSpc>
                        <a:spcBef>
                          <a:spcPts val="0"/>
                        </a:spcBef>
                        <a:spcAft>
                          <a:spcPts val="0"/>
                        </a:spcAft>
                        <a:buFont typeface="Arial"/>
                        <a:buChar char="•"/>
                      </a:pPr>
                      <a:r>
                        <a:rPr lang="en-US" sz="1400" b="0" i="0" u="none" strike="noStrike" cap="none" spc="0" noProof="0">
                          <a:solidFill>
                            <a:srgbClr val="000000"/>
                          </a:solidFill>
                          <a:effectLst/>
                          <a:latin typeface="Georgia Pro"/>
                        </a:rPr>
                        <a:t>Limited direct customer engagement</a:t>
                      </a:r>
                      <a:endParaRPr lang="en-US" sz="1400">
                        <a:latin typeface="Georgia Pro"/>
                      </a:endParaRPr>
                    </a:p>
                    <a:p>
                      <a:pPr marL="285750" lvl="0" indent="-285750" algn="l">
                        <a:lnSpc>
                          <a:spcPct val="100000"/>
                        </a:lnSpc>
                        <a:spcBef>
                          <a:spcPts val="0"/>
                        </a:spcBef>
                        <a:spcAft>
                          <a:spcPts val="0"/>
                        </a:spcAft>
                        <a:buFont typeface="Arial"/>
                        <a:buChar char="•"/>
                      </a:pPr>
                      <a:r>
                        <a:rPr lang="en-US" sz="1400" b="0" i="0" u="none" strike="noStrike" cap="none" spc="0" noProof="0">
                          <a:solidFill>
                            <a:srgbClr val="000000"/>
                          </a:solidFill>
                          <a:effectLst/>
                          <a:latin typeface="Georgia Pro"/>
                        </a:rPr>
                        <a:t>Risk of market misalignment</a:t>
                      </a:r>
                      <a:endParaRPr lang="en-US" sz="1400">
                        <a:latin typeface="Georgia Pro"/>
                      </a:endParaRPr>
                    </a:p>
                  </a:txBody>
                  <a:tcPr marL="180783" marR="180783" marT="180783" marB="180783">
                    <a:lnL w="12700" cmpd="sng">
                      <a:solidFill>
                        <a:schemeClr val="bg1">
                          <a:lumMod val="75000"/>
                        </a:schemeClr>
                      </a:solidFill>
                      <a:prstDash val="solid"/>
                    </a:lnL>
                    <a:lnR w="12700" cmpd="sng">
                      <a:solidFill>
                        <a:schemeClr val="bg1">
                          <a:lumMod val="75000"/>
                        </a:schemeClr>
                      </a:solidFill>
                      <a:prstDash val="solid"/>
                    </a:lnR>
                    <a:lnT w="12700" cmpd="sng">
                      <a:solidFill>
                        <a:schemeClr val="bg1">
                          <a:lumMod val="75000"/>
                        </a:schemeClr>
                      </a:solidFill>
                      <a:prstDash val="solid"/>
                    </a:lnT>
                    <a:lnB w="12700" cmpd="sng">
                      <a:solidFill>
                        <a:schemeClr val="bg1">
                          <a:lumMod val="75000"/>
                        </a:schemeClr>
                      </a:solidFill>
                      <a:prstDash val="solid"/>
                    </a:lnB>
                    <a:solidFill>
                      <a:srgbClr val="000000">
                        <a:alpha val="7843"/>
                      </a:srgbClr>
                    </a:solidFill>
                  </a:tcPr>
                </a:tc>
                <a:extLst>
                  <a:ext uri="{0D108BD9-81ED-4DB2-BD59-A6C34878D82A}">
                    <a16:rowId xmlns:a16="http://schemas.microsoft.com/office/drawing/2014/main" val="85538279"/>
                  </a:ext>
                </a:extLst>
              </a:tr>
            </a:tbl>
          </a:graphicData>
        </a:graphic>
      </p:graphicFrame>
      <p:sp>
        <p:nvSpPr>
          <p:cNvPr id="3" name="Rectangle 2">
            <a:extLst>
              <a:ext uri="{FF2B5EF4-FFF2-40B4-BE49-F238E27FC236}">
                <a16:creationId xmlns:a16="http://schemas.microsoft.com/office/drawing/2014/main" id="{FFE2DD48-10AB-EFD9-4FFA-AE4F618202E4}"/>
              </a:ext>
            </a:extLst>
          </p:cNvPr>
          <p:cNvSpPr/>
          <p:nvPr/>
        </p:nvSpPr>
        <p:spPr>
          <a:xfrm flipV="1">
            <a:off x="218064" y="4719132"/>
            <a:ext cx="2349691" cy="1317"/>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Slide Number Placeholder 3">
            <a:extLst>
              <a:ext uri="{FF2B5EF4-FFF2-40B4-BE49-F238E27FC236}">
                <a16:creationId xmlns:a16="http://schemas.microsoft.com/office/drawing/2014/main" id="{B8CF1461-F8EB-64FE-8F4F-1F3EF64F808F}"/>
              </a:ext>
            </a:extLst>
          </p:cNvPr>
          <p:cNvSpPr>
            <a:spLocks noGrp="1"/>
          </p:cNvSpPr>
          <p:nvPr>
            <p:ph type="sldNum" sz="quarter" idx="12"/>
          </p:nvPr>
        </p:nvSpPr>
        <p:spPr/>
        <p:txBody>
          <a:bodyPr/>
          <a:lstStyle/>
          <a:p>
            <a:fld id="{330EA680-D336-4FF7-8B7A-9848BB0A1C32}" type="slidenum">
              <a:rPr lang="en-US" smtClean="0"/>
              <a:t>13</a:t>
            </a:fld>
            <a:endParaRPr lang="en-US"/>
          </a:p>
        </p:txBody>
      </p:sp>
      <p:sp>
        <p:nvSpPr>
          <p:cNvPr id="5" name="Footer Placeholder 4">
            <a:extLst>
              <a:ext uri="{FF2B5EF4-FFF2-40B4-BE49-F238E27FC236}">
                <a16:creationId xmlns:a16="http://schemas.microsoft.com/office/drawing/2014/main" id="{482829A3-6E08-AC87-6FDC-A41FD0238671}"/>
              </a:ext>
            </a:extLst>
          </p:cNvPr>
          <p:cNvSpPr>
            <a:spLocks noGrp="1"/>
          </p:cNvSpPr>
          <p:nvPr>
            <p:ph type="ftr" sz="quarter" idx="11"/>
          </p:nvPr>
        </p:nvSpPr>
        <p:spPr/>
        <p:txBody>
          <a:bodyPr/>
          <a:lstStyle/>
          <a:p>
            <a:r>
              <a:rPr lang="en-US"/>
              <a:t>Zhu</a:t>
            </a:r>
          </a:p>
        </p:txBody>
      </p:sp>
    </p:spTree>
    <p:extLst>
      <p:ext uri="{BB962C8B-B14F-4D97-AF65-F5344CB8AC3E}">
        <p14:creationId xmlns:p14="http://schemas.microsoft.com/office/powerpoint/2010/main" val="1209740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E1184-00E5-A9DB-1779-487376EF76C0}"/>
              </a:ext>
            </a:extLst>
          </p:cNvPr>
          <p:cNvSpPr>
            <a:spLocks noGrp="1"/>
          </p:cNvSpPr>
          <p:nvPr>
            <p:ph type="title"/>
          </p:nvPr>
        </p:nvSpPr>
        <p:spPr>
          <a:xfrm>
            <a:off x="5147493" y="655313"/>
            <a:ext cx="5983605" cy="1450757"/>
          </a:xfrm>
        </p:spPr>
        <p:txBody>
          <a:bodyPr>
            <a:normAutofit/>
          </a:bodyPr>
          <a:lstStyle/>
          <a:p>
            <a:r>
              <a:rPr lang="en-US">
                <a:latin typeface="Georgia Pro"/>
              </a:rPr>
              <a:t>Market Entry Strategy</a:t>
            </a:r>
          </a:p>
        </p:txBody>
      </p:sp>
      <p:pic>
        <p:nvPicPr>
          <p:cNvPr id="4" name="Picture 3" descr="Seattle Flagship Store">
            <a:extLst>
              <a:ext uri="{FF2B5EF4-FFF2-40B4-BE49-F238E27FC236}">
                <a16:creationId xmlns:a16="http://schemas.microsoft.com/office/drawing/2014/main" id="{9D81CF34-EDAC-E5EA-9CE9-F4F18C367B42}"/>
              </a:ext>
            </a:extLst>
          </p:cNvPr>
          <p:cNvPicPr>
            <a:picLocks noChangeAspect="1"/>
          </p:cNvPicPr>
          <p:nvPr/>
        </p:nvPicPr>
        <p:blipFill rotWithShape="1">
          <a:blip r:embed="rId3"/>
          <a:srcRect l="11766" r="6037"/>
          <a:stretch/>
        </p:blipFill>
        <p:spPr>
          <a:xfrm>
            <a:off x="20" y="10"/>
            <a:ext cx="4580077" cy="6857990"/>
          </a:xfrm>
          <a:prstGeom prst="rect">
            <a:avLst/>
          </a:prstGeom>
        </p:spPr>
      </p:pic>
      <p:sp>
        <p:nvSpPr>
          <p:cNvPr id="3" name="Content Placeholder 2">
            <a:extLst>
              <a:ext uri="{FF2B5EF4-FFF2-40B4-BE49-F238E27FC236}">
                <a16:creationId xmlns:a16="http://schemas.microsoft.com/office/drawing/2014/main" id="{E65206B3-8F6F-2D14-8569-F64723C2ECB5}"/>
              </a:ext>
            </a:extLst>
          </p:cNvPr>
          <p:cNvSpPr>
            <a:spLocks noGrp="1"/>
          </p:cNvSpPr>
          <p:nvPr>
            <p:ph idx="1"/>
          </p:nvPr>
        </p:nvSpPr>
        <p:spPr>
          <a:xfrm>
            <a:off x="5244264" y="2108201"/>
            <a:ext cx="6224237" cy="4145901"/>
          </a:xfrm>
        </p:spPr>
        <p:txBody>
          <a:bodyPr vert="horz" lIns="0" tIns="45720" rIns="0" bIns="45720" rtlCol="0" anchor="t">
            <a:normAutofit/>
          </a:bodyPr>
          <a:lstStyle/>
          <a:p>
            <a:pPr marL="0" indent="0">
              <a:buNone/>
            </a:pPr>
            <a:r>
              <a:rPr lang="en-US" sz="2800">
                <a:latin typeface="Georgia Pro"/>
              </a:rPr>
              <a:t>DIRECT PRESENCE!!</a:t>
            </a:r>
            <a:endParaRPr lang="en-US" sz="2800"/>
          </a:p>
          <a:p>
            <a:pPr marL="0" indent="0">
              <a:buNone/>
            </a:pPr>
            <a:r>
              <a:rPr lang="en-US" sz="2400">
                <a:latin typeface="Georgia Pro"/>
                <a:ea typeface="+mn-lt"/>
                <a:cs typeface="+mn-lt"/>
              </a:rPr>
              <a:t>When evaluating market entry strategies, we also consider the following aspects</a:t>
            </a:r>
          </a:p>
          <a:p>
            <a:pPr marL="0" indent="0">
              <a:buNone/>
            </a:pPr>
            <a:endParaRPr lang="en-US">
              <a:latin typeface="Georgia Pro"/>
              <a:ea typeface="+mn-lt"/>
              <a:cs typeface="+mn-lt"/>
            </a:endParaRPr>
          </a:p>
          <a:p>
            <a:pPr marL="497840" lvl="1" indent="-342900">
              <a:buSzPct val="50000"/>
              <a:buFont typeface="Wingdings" pitchFamily="2" charset="2"/>
              <a:buChar char="l"/>
            </a:pPr>
            <a:r>
              <a:rPr lang="en-US">
                <a:latin typeface="Georgia Pro"/>
                <a:ea typeface="+mn-lt"/>
                <a:cs typeface="+mn-lt"/>
              </a:rPr>
              <a:t>Past market entry method</a:t>
            </a:r>
          </a:p>
          <a:p>
            <a:pPr marL="497840" lvl="1" indent="-342900">
              <a:buSzPct val="50000"/>
              <a:buFont typeface="Wingdings" pitchFamily="2" charset="2"/>
              <a:buChar char="l"/>
            </a:pPr>
            <a:r>
              <a:rPr lang="en-US">
                <a:latin typeface="Georgia Pro"/>
                <a:ea typeface="+mn-lt"/>
                <a:cs typeface="+mn-lt"/>
              </a:rPr>
              <a:t>Economic benefits</a:t>
            </a:r>
          </a:p>
          <a:p>
            <a:pPr marL="497840" lvl="1" indent="-342900">
              <a:buSzPct val="50000"/>
              <a:buFont typeface="Wingdings" pitchFamily="2" charset="2"/>
              <a:buChar char="l"/>
            </a:pPr>
            <a:r>
              <a:rPr lang="en-US">
                <a:latin typeface="Georgia Pro"/>
                <a:ea typeface="+mn-lt"/>
                <a:cs typeface="+mn-lt"/>
              </a:rPr>
              <a:t>Brand awareness and reputation</a:t>
            </a:r>
          </a:p>
          <a:p>
            <a:pPr marL="497840" lvl="1" indent="-342900">
              <a:buSzPct val="50000"/>
              <a:buFont typeface="Wingdings" pitchFamily="2" charset="2"/>
              <a:buChar char="l"/>
            </a:pPr>
            <a:r>
              <a:rPr lang="en-US">
                <a:latin typeface="Georgia Pro"/>
                <a:ea typeface="+mn-lt"/>
                <a:cs typeface="+mn-lt"/>
              </a:rPr>
              <a:t>Future marketing strategy</a:t>
            </a:r>
          </a:p>
          <a:p>
            <a:pPr marL="497840" lvl="1" indent="-342900">
              <a:buSzPct val="50000"/>
              <a:buFont typeface="Wingdings" pitchFamily="2" charset="2"/>
              <a:buChar char="l"/>
            </a:pPr>
            <a:r>
              <a:rPr lang="en-US">
                <a:latin typeface="Georgia Pro"/>
                <a:ea typeface="+mn-lt"/>
                <a:cs typeface="+mn-lt"/>
              </a:rPr>
              <a:t>Possibility of long-term development</a:t>
            </a:r>
            <a:endParaRPr lang="en-US">
              <a:latin typeface="Georgia Pro"/>
            </a:endParaRPr>
          </a:p>
          <a:p>
            <a:pPr marL="0" indent="0">
              <a:buNone/>
            </a:pPr>
            <a:endParaRPr lang="en-US" sz="1800">
              <a:latin typeface="Georgia Pro"/>
            </a:endParaRPr>
          </a:p>
          <a:p>
            <a:pPr marL="0" indent="0">
              <a:buClr>
                <a:srgbClr val="1CADE4"/>
              </a:buClr>
              <a:buNone/>
            </a:pPr>
            <a:endParaRPr lang="en-US">
              <a:latin typeface="Avenir Next LT Pro"/>
            </a:endParaRPr>
          </a:p>
        </p:txBody>
      </p:sp>
      <p:sp>
        <p:nvSpPr>
          <p:cNvPr id="5" name="Slide Number Placeholder 4">
            <a:extLst>
              <a:ext uri="{FF2B5EF4-FFF2-40B4-BE49-F238E27FC236}">
                <a16:creationId xmlns:a16="http://schemas.microsoft.com/office/drawing/2014/main" id="{0DED07D7-9B7D-22D2-EBF1-EBE557187A2D}"/>
              </a:ext>
            </a:extLst>
          </p:cNvPr>
          <p:cNvSpPr>
            <a:spLocks noGrp="1"/>
          </p:cNvSpPr>
          <p:nvPr>
            <p:ph type="sldNum" sz="quarter" idx="12"/>
          </p:nvPr>
        </p:nvSpPr>
        <p:spPr/>
        <p:txBody>
          <a:bodyPr/>
          <a:lstStyle/>
          <a:p>
            <a:fld id="{330EA680-D336-4FF7-8B7A-9848BB0A1C32}" type="slidenum">
              <a:rPr lang="en-US" smtClean="0"/>
              <a:t>14</a:t>
            </a:fld>
            <a:endParaRPr lang="en-US"/>
          </a:p>
        </p:txBody>
      </p:sp>
      <p:sp>
        <p:nvSpPr>
          <p:cNvPr id="6" name="Footer Placeholder 5">
            <a:extLst>
              <a:ext uri="{FF2B5EF4-FFF2-40B4-BE49-F238E27FC236}">
                <a16:creationId xmlns:a16="http://schemas.microsoft.com/office/drawing/2014/main" id="{371F4ECD-ED26-2B9E-4C50-99849CB6E3F5}"/>
              </a:ext>
            </a:extLst>
          </p:cNvPr>
          <p:cNvSpPr>
            <a:spLocks noGrp="1"/>
          </p:cNvSpPr>
          <p:nvPr>
            <p:ph type="ftr" sz="quarter" idx="11"/>
          </p:nvPr>
        </p:nvSpPr>
        <p:spPr/>
        <p:txBody>
          <a:bodyPr/>
          <a:lstStyle/>
          <a:p>
            <a:r>
              <a:rPr lang="en-US"/>
              <a:t>Zhu</a:t>
            </a:r>
          </a:p>
        </p:txBody>
      </p:sp>
    </p:spTree>
    <p:extLst>
      <p:ext uri="{BB962C8B-B14F-4D97-AF65-F5344CB8AC3E}">
        <p14:creationId xmlns:p14="http://schemas.microsoft.com/office/powerpoint/2010/main" val="768414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F0688B-E484-3B6C-A6CE-AF400CE2B14A}"/>
              </a:ext>
            </a:extLst>
          </p:cNvPr>
          <p:cNvSpPr>
            <a:spLocks noGrp="1"/>
          </p:cNvSpPr>
          <p:nvPr>
            <p:ph type="title"/>
          </p:nvPr>
        </p:nvSpPr>
        <p:spPr>
          <a:xfrm>
            <a:off x="517815" y="122670"/>
            <a:ext cx="5706057" cy="1807305"/>
          </a:xfrm>
        </p:spPr>
        <p:txBody>
          <a:bodyPr>
            <a:normAutofit/>
          </a:bodyPr>
          <a:lstStyle/>
          <a:p>
            <a:r>
              <a:rPr lang="en-US">
                <a:latin typeface="Georgia Pro"/>
                <a:cs typeface="Calibri Light"/>
              </a:rPr>
              <a:t>Sustainability</a:t>
            </a:r>
            <a:r>
              <a:rPr lang="en-US">
                <a:cs typeface="Calibri Light"/>
              </a:rPr>
              <a:t> </a:t>
            </a:r>
            <a:r>
              <a:rPr lang="en-US">
                <a:latin typeface="Georgia Pro"/>
                <a:cs typeface="Calibri Light"/>
              </a:rPr>
              <a:t>Profile</a:t>
            </a:r>
            <a:endParaRPr lang="en-US">
              <a:latin typeface="Georgia Pro"/>
            </a:endParaRPr>
          </a:p>
        </p:txBody>
      </p:sp>
      <p:sp>
        <p:nvSpPr>
          <p:cNvPr id="3" name="Content Placeholder 2">
            <a:extLst>
              <a:ext uri="{FF2B5EF4-FFF2-40B4-BE49-F238E27FC236}">
                <a16:creationId xmlns:a16="http://schemas.microsoft.com/office/drawing/2014/main" id="{F592AF54-FA83-219E-EFD9-3C96161D9BF6}"/>
              </a:ext>
            </a:extLst>
          </p:cNvPr>
          <p:cNvSpPr>
            <a:spLocks noGrp="1"/>
          </p:cNvSpPr>
          <p:nvPr>
            <p:ph idx="1"/>
          </p:nvPr>
        </p:nvSpPr>
        <p:spPr>
          <a:xfrm>
            <a:off x="517814" y="1502024"/>
            <a:ext cx="5554802" cy="4770188"/>
          </a:xfrm>
        </p:spPr>
        <p:txBody>
          <a:bodyPr vert="horz" lIns="91440" tIns="45720" rIns="91440" bIns="45720" rtlCol="0" anchor="t">
            <a:noAutofit/>
          </a:bodyPr>
          <a:lstStyle/>
          <a:p>
            <a:r>
              <a:rPr lang="en-US" sz="1800" err="1">
                <a:latin typeface="Georgia Pro"/>
                <a:cs typeface="Calibri Light"/>
              </a:rPr>
              <a:t>Filson</a:t>
            </a:r>
            <a:r>
              <a:rPr lang="en-US" sz="1800">
                <a:latin typeface="Georgia Pro"/>
                <a:cs typeface="Calibri Light"/>
              </a:rPr>
              <a:t> is involved in several conservation projects focused on the protecting wildlife. </a:t>
            </a:r>
            <a:endParaRPr lang="en-US" sz="1800">
              <a:latin typeface="Georgia Pro"/>
              <a:cs typeface="Calibri" panose="020F0502020204030204"/>
            </a:endParaRPr>
          </a:p>
          <a:p>
            <a:pPr lvl="1">
              <a:buFont typeface="Courier New" panose="020B0604020202020204" pitchFamily="34" charset="0"/>
              <a:buChar char="o"/>
            </a:pPr>
            <a:r>
              <a:rPr lang="en-US" sz="1100">
                <a:latin typeface="Georgia Pro"/>
                <a:cs typeface="Calibri Light"/>
              </a:rPr>
              <a:t>For example, </a:t>
            </a:r>
            <a:r>
              <a:rPr lang="en-US" sz="1100" err="1">
                <a:latin typeface="Georgia Pro"/>
                <a:cs typeface="Calibri Light"/>
              </a:rPr>
              <a:t>Filson</a:t>
            </a:r>
            <a:r>
              <a:rPr lang="en-US" sz="1100">
                <a:latin typeface="Georgia Pro"/>
                <a:cs typeface="Calibri Light"/>
              </a:rPr>
              <a:t> heavily supports sustainable logging and has done work to promote sustainable logging in the United States. In fact, </a:t>
            </a:r>
            <a:r>
              <a:rPr lang="en-US" sz="1100" err="1">
                <a:latin typeface="Georgia Pro"/>
                <a:cs typeface="Calibri Light"/>
              </a:rPr>
              <a:t>Filson</a:t>
            </a:r>
            <a:r>
              <a:rPr lang="en-US" sz="1100">
                <a:latin typeface="Georgia Pro"/>
                <a:cs typeface="Calibri Light"/>
              </a:rPr>
              <a:t> dedicates over 60 stories on the journal section of its website on conservation. </a:t>
            </a:r>
            <a:endParaRPr lang="en-US" sz="1100">
              <a:latin typeface="Georgia Pro"/>
              <a:cs typeface="Calibri" panose="020F0502020204030204"/>
            </a:endParaRPr>
          </a:p>
          <a:p>
            <a:r>
              <a:rPr lang="en-US" sz="1800" err="1">
                <a:latin typeface="Georgia Pro"/>
                <a:cs typeface="Calibri Light"/>
              </a:rPr>
              <a:t>Filson</a:t>
            </a:r>
            <a:r>
              <a:rPr lang="en-US" sz="1800">
                <a:latin typeface="Georgia Pro"/>
                <a:cs typeface="Calibri Light"/>
              </a:rPr>
              <a:t> supports these conservation organizations: </a:t>
            </a:r>
          </a:p>
          <a:p>
            <a:endParaRPr lang="en-US" sz="1800">
              <a:latin typeface="Georgia Pro"/>
              <a:cs typeface="Calibri Light"/>
            </a:endParaRPr>
          </a:p>
          <a:p>
            <a:endParaRPr lang="en-US" sz="1800">
              <a:latin typeface="Georgia Pro"/>
              <a:cs typeface="Calibri Light"/>
            </a:endParaRPr>
          </a:p>
          <a:p>
            <a:r>
              <a:rPr lang="en-US" sz="1800" err="1">
                <a:latin typeface="Georgia Pro"/>
                <a:cs typeface="Calibri Light"/>
              </a:rPr>
              <a:t>Filson</a:t>
            </a:r>
            <a:r>
              <a:rPr lang="en-US" sz="1800">
                <a:latin typeface="Georgia Pro"/>
                <a:cs typeface="Calibri Light"/>
              </a:rPr>
              <a:t> do their effort in long-lasting manufacturing</a:t>
            </a:r>
            <a:r>
              <a:rPr lang="en-US" sz="1800">
                <a:ea typeface="+mn-lt"/>
                <a:cs typeface="+mn-lt"/>
              </a:rPr>
              <a:t> </a:t>
            </a:r>
            <a:endParaRPr lang="en-US" sz="1800">
              <a:latin typeface="Georgia Pro"/>
              <a:cs typeface="Calibri Light"/>
            </a:endParaRPr>
          </a:p>
          <a:p>
            <a:pPr lvl="1">
              <a:buFont typeface="Courier New" panose="020B0604020202020204" pitchFamily="34" charset="0"/>
              <a:buChar char="o"/>
            </a:pPr>
            <a:r>
              <a:rPr lang="en-US" sz="1100">
                <a:latin typeface="Georgia Pro"/>
                <a:cs typeface="Calibri Light"/>
              </a:rPr>
              <a:t>they do repairs on their products, and even create some of their products with dead-stock or salvaged materials.</a:t>
            </a:r>
          </a:p>
          <a:p>
            <a:r>
              <a:rPr lang="en-US" sz="1800" err="1">
                <a:latin typeface="Georgia Pro"/>
                <a:cs typeface="Calibri Light"/>
              </a:rPr>
              <a:t>Filson</a:t>
            </a:r>
            <a:r>
              <a:rPr lang="en-US" sz="1800">
                <a:latin typeface="Georgia Pro"/>
                <a:cs typeface="Calibri Light"/>
              </a:rPr>
              <a:t> focus on minimizing waste throughout their company from the manufacturing process to within their workspaces. </a:t>
            </a:r>
            <a:endParaRPr lang="en-US" sz="1800">
              <a:cs typeface="Calibri"/>
            </a:endParaRPr>
          </a:p>
          <a:p>
            <a:r>
              <a:rPr lang="en-US" sz="1800">
                <a:latin typeface="Georgia Pro"/>
                <a:cs typeface="Calibri Light"/>
              </a:rPr>
              <a:t>"Ideals without actions are meaningless. "</a:t>
            </a:r>
            <a:endParaRPr lang="en-US" sz="1800">
              <a:latin typeface="Georgia Pro"/>
            </a:endParaRPr>
          </a:p>
        </p:txBody>
      </p:sp>
      <p:pic>
        <p:nvPicPr>
          <p:cNvPr id="5" name="Picture 4" descr="Golden retriever dog sitting in a pine forest">
            <a:extLst>
              <a:ext uri="{FF2B5EF4-FFF2-40B4-BE49-F238E27FC236}">
                <a16:creationId xmlns:a16="http://schemas.microsoft.com/office/drawing/2014/main" id="{38D0F832-4C2F-3A9E-47EB-5380DF42C1BF}"/>
              </a:ext>
            </a:extLst>
          </p:cNvPr>
          <p:cNvPicPr>
            <a:picLocks noChangeAspect="1"/>
          </p:cNvPicPr>
          <p:nvPr/>
        </p:nvPicPr>
        <p:blipFill rotWithShape="1">
          <a:blip r:embed="rId3"/>
          <a:srcRect l="22478" r="19484"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Slide Number Placeholder 3">
            <a:extLst>
              <a:ext uri="{FF2B5EF4-FFF2-40B4-BE49-F238E27FC236}">
                <a16:creationId xmlns:a16="http://schemas.microsoft.com/office/drawing/2014/main" id="{C047D8EB-73C0-0D44-F07E-7ECE93C3D8D5}"/>
              </a:ext>
            </a:extLst>
          </p:cNvPr>
          <p:cNvSpPr>
            <a:spLocks noGrp="1"/>
          </p:cNvSpPr>
          <p:nvPr>
            <p:ph type="sldNum" sz="quarter" idx="12"/>
          </p:nvPr>
        </p:nvSpPr>
        <p:spPr/>
        <p:txBody>
          <a:bodyPr/>
          <a:lstStyle/>
          <a:p>
            <a:fld id="{330EA680-D336-4FF7-8B7A-9848BB0A1C32}" type="slidenum">
              <a:rPr lang="en-US" smtClean="0"/>
              <a:t>15</a:t>
            </a:fld>
            <a:endParaRPr lang="en-US"/>
          </a:p>
        </p:txBody>
      </p:sp>
      <p:sp>
        <p:nvSpPr>
          <p:cNvPr id="6" name="Footer Placeholder 5">
            <a:extLst>
              <a:ext uri="{FF2B5EF4-FFF2-40B4-BE49-F238E27FC236}">
                <a16:creationId xmlns:a16="http://schemas.microsoft.com/office/drawing/2014/main" id="{AB652137-D8CB-4B59-33D0-9907D19272B8}"/>
              </a:ext>
            </a:extLst>
          </p:cNvPr>
          <p:cNvSpPr>
            <a:spLocks noGrp="1"/>
          </p:cNvSpPr>
          <p:nvPr>
            <p:ph type="ftr" sz="quarter" idx="11"/>
          </p:nvPr>
        </p:nvSpPr>
        <p:spPr/>
        <p:txBody>
          <a:bodyPr/>
          <a:lstStyle/>
          <a:p>
            <a:r>
              <a:rPr lang="en-US" err="1"/>
              <a:t>Yundi</a:t>
            </a:r>
          </a:p>
        </p:txBody>
      </p:sp>
      <p:pic>
        <p:nvPicPr>
          <p:cNvPr id="9" name="图形 8">
            <a:extLst>
              <a:ext uri="{FF2B5EF4-FFF2-40B4-BE49-F238E27FC236}">
                <a16:creationId xmlns:a16="http://schemas.microsoft.com/office/drawing/2014/main" id="{420F3281-E171-7BAE-7A73-D4715F8539A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534" y="3247235"/>
            <a:ext cx="1531719" cy="510573"/>
          </a:xfrm>
          <a:prstGeom prst="rect">
            <a:avLst/>
          </a:prstGeom>
        </p:spPr>
      </p:pic>
      <p:pic>
        <p:nvPicPr>
          <p:cNvPr id="10" name="图片 9" descr="文本&#10;&#10;描述已自动生成">
            <a:extLst>
              <a:ext uri="{FF2B5EF4-FFF2-40B4-BE49-F238E27FC236}">
                <a16:creationId xmlns:a16="http://schemas.microsoft.com/office/drawing/2014/main" id="{6A0B82C5-E248-5E6D-F185-D5C474541B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36123" y="3247235"/>
            <a:ext cx="720644" cy="540483"/>
          </a:xfrm>
          <a:prstGeom prst="rect">
            <a:avLst/>
          </a:prstGeom>
        </p:spPr>
      </p:pic>
      <p:pic>
        <p:nvPicPr>
          <p:cNvPr id="12" name="图形 11">
            <a:extLst>
              <a:ext uri="{FF2B5EF4-FFF2-40B4-BE49-F238E27FC236}">
                <a16:creationId xmlns:a16="http://schemas.microsoft.com/office/drawing/2014/main" id="{1DBC6C88-2F58-2345-BDE8-AB67117D67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34966" y="3254871"/>
            <a:ext cx="2413000" cy="495300"/>
          </a:xfrm>
          <a:prstGeom prst="rect">
            <a:avLst/>
          </a:prstGeom>
        </p:spPr>
      </p:pic>
    </p:spTree>
    <p:extLst>
      <p:ext uri="{BB962C8B-B14F-4D97-AF65-F5344CB8AC3E}">
        <p14:creationId xmlns:p14="http://schemas.microsoft.com/office/powerpoint/2010/main" val="2530866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7">
            <a:extLst>
              <a:ext uri="{FF2B5EF4-FFF2-40B4-BE49-F238E27FC236}">
                <a16:creationId xmlns:a16="http://schemas.microsoft.com/office/drawing/2014/main" id="{E73B1823-6725-0A24-B486-D0D13558AC44}"/>
              </a:ext>
            </a:extLst>
          </p:cNvPr>
          <p:cNvGraphicFramePr>
            <a:graphicFrameLocks/>
          </p:cNvGraphicFramePr>
          <p:nvPr>
            <p:extLst>
              <p:ext uri="{D42A27DB-BD31-4B8C-83A1-F6EECF244321}">
                <p14:modId xmlns:p14="http://schemas.microsoft.com/office/powerpoint/2010/main" val="2302451798"/>
              </p:ext>
            </p:extLst>
          </p:nvPr>
        </p:nvGraphicFramePr>
        <p:xfrm>
          <a:off x="65314" y="1485482"/>
          <a:ext cx="12061371" cy="4870868"/>
        </p:xfrm>
        <a:graphic>
          <a:graphicData uri="http://schemas.openxmlformats.org/drawingml/2006/table">
            <a:tbl>
              <a:tblPr firstRow="1" bandRow="1">
                <a:tableStyleId>{93296810-A885-4BE3-A3E7-6D5BEEA58F35}</a:tableStyleId>
              </a:tblPr>
              <a:tblGrid>
                <a:gridCol w="1574756">
                  <a:extLst>
                    <a:ext uri="{9D8B030D-6E8A-4147-A177-3AD203B41FA5}">
                      <a16:colId xmlns:a16="http://schemas.microsoft.com/office/drawing/2014/main" val="3556110543"/>
                    </a:ext>
                  </a:extLst>
                </a:gridCol>
                <a:gridCol w="4196721">
                  <a:extLst>
                    <a:ext uri="{9D8B030D-6E8A-4147-A177-3AD203B41FA5}">
                      <a16:colId xmlns:a16="http://schemas.microsoft.com/office/drawing/2014/main" val="1780573163"/>
                    </a:ext>
                  </a:extLst>
                </a:gridCol>
                <a:gridCol w="6289894">
                  <a:extLst>
                    <a:ext uri="{9D8B030D-6E8A-4147-A177-3AD203B41FA5}">
                      <a16:colId xmlns:a16="http://schemas.microsoft.com/office/drawing/2014/main" val="715641898"/>
                    </a:ext>
                  </a:extLst>
                </a:gridCol>
              </a:tblGrid>
              <a:tr h="450079">
                <a:tc>
                  <a:txBody>
                    <a:bodyPr/>
                    <a:lstStyle/>
                    <a:p>
                      <a:r>
                        <a:rPr lang="en-US" sz="1600">
                          <a:latin typeface="Georgia Pro"/>
                        </a:rPr>
                        <a:t>Focus Areas</a:t>
                      </a:r>
                    </a:p>
                  </a:txBody>
                  <a:tcPr>
                    <a:lnL w="28575">
                      <a:solidFill>
                        <a:schemeClr val="bg1"/>
                      </a:solidFill>
                    </a:lnL>
                    <a:lnR w="19050">
                      <a:solidFill>
                        <a:schemeClr val="bg1"/>
                      </a:solidFill>
                    </a:lnR>
                    <a:lnT w="28575">
                      <a:solidFill>
                        <a:schemeClr val="bg1"/>
                      </a:solidFill>
                    </a:lnT>
                    <a:lnB w="19050">
                      <a:solidFill>
                        <a:schemeClr val="bg1"/>
                      </a:solidFill>
                    </a:lnB>
                  </a:tcPr>
                </a:tc>
                <a:tc>
                  <a:txBody>
                    <a:bodyPr/>
                    <a:lstStyle/>
                    <a:p>
                      <a:r>
                        <a:rPr lang="en-US" sz="1600">
                          <a:latin typeface="Georgia Pro"/>
                        </a:rPr>
                        <a:t>Findings</a:t>
                      </a:r>
                    </a:p>
                  </a:txBody>
                  <a:tcPr>
                    <a:lnL w="19050">
                      <a:solidFill>
                        <a:schemeClr val="bg1"/>
                      </a:solidFill>
                    </a:lnL>
                    <a:lnR w="19050">
                      <a:solidFill>
                        <a:schemeClr val="bg1"/>
                      </a:solidFill>
                    </a:lnR>
                    <a:lnT w="28575">
                      <a:solidFill>
                        <a:schemeClr val="bg1"/>
                      </a:solidFill>
                    </a:lnT>
                    <a:lnB w="19050">
                      <a:solidFill>
                        <a:schemeClr val="bg1"/>
                      </a:solidFill>
                    </a:lnB>
                  </a:tcPr>
                </a:tc>
                <a:tc>
                  <a:txBody>
                    <a:bodyPr/>
                    <a:lstStyle/>
                    <a:p>
                      <a:r>
                        <a:rPr lang="en-US" sz="1600">
                          <a:latin typeface="Georgia Pro"/>
                        </a:rPr>
                        <a:t>Conclusions</a:t>
                      </a:r>
                    </a:p>
                  </a:txBody>
                  <a:tcPr>
                    <a:lnL w="19050">
                      <a:solidFill>
                        <a:schemeClr val="bg1"/>
                      </a:solidFill>
                    </a:lnL>
                    <a:lnR w="28575">
                      <a:solidFill>
                        <a:schemeClr val="bg1"/>
                      </a:solidFill>
                    </a:lnR>
                    <a:lnT w="28575">
                      <a:solidFill>
                        <a:schemeClr val="bg1"/>
                      </a:solidFill>
                    </a:lnT>
                    <a:lnB w="19050">
                      <a:solidFill>
                        <a:schemeClr val="bg1"/>
                      </a:solidFill>
                    </a:lnB>
                  </a:tcPr>
                </a:tc>
                <a:extLst>
                  <a:ext uri="{0D108BD9-81ED-4DB2-BD59-A6C34878D82A}">
                    <a16:rowId xmlns:a16="http://schemas.microsoft.com/office/drawing/2014/main" val="3290225460"/>
                  </a:ext>
                </a:extLst>
              </a:tr>
              <a:tr h="900160">
                <a:tc>
                  <a:txBody>
                    <a:bodyPr/>
                    <a:lstStyle/>
                    <a:p>
                      <a:r>
                        <a:rPr lang="en-US" sz="1400">
                          <a:latin typeface="Georgia Pro"/>
                        </a:rPr>
                        <a:t>People Change</a:t>
                      </a:r>
                    </a:p>
                  </a:txBody>
                  <a:tcPr>
                    <a:lnL w="28575">
                      <a:solidFill>
                        <a:schemeClr val="bg1"/>
                      </a:solidFill>
                    </a:lnL>
                    <a:lnR w="19050">
                      <a:solidFill>
                        <a:schemeClr val="bg1"/>
                      </a:solidFill>
                    </a:lnR>
                    <a:lnT w="19050">
                      <a:solidFill>
                        <a:schemeClr val="bg1"/>
                      </a:solidFill>
                    </a:lnT>
                    <a:lnB w="19050">
                      <a:solidFill>
                        <a:schemeClr val="bg1"/>
                      </a:solidFill>
                    </a:lnB>
                  </a:tcPr>
                </a:tc>
                <a:tc>
                  <a:txBody>
                    <a:bodyPr/>
                    <a:lstStyle/>
                    <a:p>
                      <a:pPr marL="285750" lvl="0" indent="-285750" algn="l">
                        <a:lnSpc>
                          <a:spcPct val="100000"/>
                        </a:lnSpc>
                        <a:spcBef>
                          <a:spcPts val="0"/>
                        </a:spcBef>
                        <a:spcAft>
                          <a:spcPts val="0"/>
                        </a:spcAft>
                        <a:buFont typeface="Arial"/>
                        <a:buChar char="•"/>
                      </a:pPr>
                      <a:r>
                        <a:rPr lang="en-US" sz="1400" b="0" i="0" u="none" strike="noStrike" noProof="0">
                          <a:solidFill>
                            <a:srgbClr val="000000"/>
                          </a:solidFill>
                          <a:latin typeface="Georgia Pro"/>
                        </a:rPr>
                        <a:t>Increased environmental awareness</a:t>
                      </a:r>
                    </a:p>
                    <a:p>
                      <a:pPr marL="285750" lvl="0" indent="-285750" algn="l">
                        <a:lnSpc>
                          <a:spcPct val="100000"/>
                        </a:lnSpc>
                        <a:spcBef>
                          <a:spcPts val="0"/>
                        </a:spcBef>
                        <a:spcAft>
                          <a:spcPts val="0"/>
                        </a:spcAft>
                        <a:buFont typeface="Arial"/>
                        <a:buChar char="•"/>
                      </a:pPr>
                      <a:r>
                        <a:rPr lang="en-US" sz="1400" b="0" i="0" u="none" strike="noStrike" noProof="0">
                          <a:solidFill>
                            <a:srgbClr val="000000"/>
                          </a:solidFill>
                          <a:latin typeface="Georgia Pro"/>
                        </a:rPr>
                        <a:t>Outdoor activities gaining popularity</a:t>
                      </a:r>
                    </a:p>
                    <a:p>
                      <a:pPr marL="285750" lvl="0" indent="-285750" algn="l">
                        <a:lnSpc>
                          <a:spcPct val="100000"/>
                        </a:lnSpc>
                        <a:spcBef>
                          <a:spcPts val="0"/>
                        </a:spcBef>
                        <a:spcAft>
                          <a:spcPts val="0"/>
                        </a:spcAft>
                        <a:buFont typeface="Arial"/>
                        <a:buChar char="•"/>
                      </a:pPr>
                      <a:endParaRPr lang="en-US" sz="1400" b="0" i="0" u="none" strike="noStrike" noProof="0">
                        <a:solidFill>
                          <a:srgbClr val="000000"/>
                        </a:solidFill>
                        <a:latin typeface="Georgia Pro"/>
                      </a:endParaRPr>
                    </a:p>
                  </a:txBody>
                  <a:tcPr>
                    <a:lnL w="19050">
                      <a:solidFill>
                        <a:schemeClr val="bg1"/>
                      </a:solidFill>
                    </a:lnL>
                    <a:lnR w="19050">
                      <a:solidFill>
                        <a:schemeClr val="bg1"/>
                      </a:solidFill>
                    </a:lnR>
                    <a:lnT w="19050">
                      <a:solidFill>
                        <a:schemeClr val="bg1"/>
                      </a:solidFill>
                    </a:lnT>
                    <a:lnB w="19050">
                      <a:solidFill>
                        <a:schemeClr val="bg1"/>
                      </a:solidFill>
                    </a:lnB>
                  </a:tcPr>
                </a:tc>
                <a:tc>
                  <a:txBody>
                    <a:bodyPr/>
                    <a:lstStyle/>
                    <a:p>
                      <a:pPr marL="285750" indent="-285750">
                        <a:buFont typeface="Arial"/>
                        <a:buChar char="•"/>
                      </a:pPr>
                      <a:r>
                        <a:rPr lang="en-US" sz="1400" b="1">
                          <a:latin typeface="Georgia Pro"/>
                        </a:rPr>
                        <a:t>Sustainability</a:t>
                      </a:r>
                      <a:r>
                        <a:rPr lang="en-US" sz="1400">
                          <a:latin typeface="Georgia Pro"/>
                        </a:rPr>
                        <a:t> becomes more important to customers' purchase decision-making</a:t>
                      </a:r>
                    </a:p>
                    <a:p>
                      <a:pPr marL="285750" lvl="0" indent="-285750">
                        <a:buFont typeface="Arial"/>
                        <a:buChar char="•"/>
                      </a:pPr>
                      <a:r>
                        <a:rPr lang="en-US" sz="1400" b="1">
                          <a:latin typeface="Georgia Pro"/>
                        </a:rPr>
                        <a:t>Increasing demand</a:t>
                      </a:r>
                      <a:r>
                        <a:rPr lang="en-US" sz="1400">
                          <a:latin typeface="Georgia Pro"/>
                        </a:rPr>
                        <a:t> for sustainable outdoor clothing</a:t>
                      </a:r>
                    </a:p>
                  </a:txBody>
                  <a:tcPr>
                    <a:lnL w="19050">
                      <a:solidFill>
                        <a:schemeClr val="bg1"/>
                      </a:solidFill>
                    </a:lnL>
                    <a:lnR w="28575">
                      <a:solidFill>
                        <a:schemeClr val="bg1"/>
                      </a:solidFill>
                    </a:lnR>
                    <a:lnT w="19050">
                      <a:solidFill>
                        <a:schemeClr val="bg1"/>
                      </a:solidFill>
                    </a:lnT>
                    <a:lnB w="19050">
                      <a:solidFill>
                        <a:schemeClr val="bg1"/>
                      </a:solidFill>
                    </a:lnB>
                  </a:tcPr>
                </a:tc>
                <a:extLst>
                  <a:ext uri="{0D108BD9-81ED-4DB2-BD59-A6C34878D82A}">
                    <a16:rowId xmlns:a16="http://schemas.microsoft.com/office/drawing/2014/main" val="3422013267"/>
                  </a:ext>
                </a:extLst>
              </a:tr>
              <a:tr h="1001427">
                <a:tc>
                  <a:txBody>
                    <a:bodyPr/>
                    <a:lstStyle/>
                    <a:p>
                      <a:r>
                        <a:rPr lang="en-US" sz="1400">
                          <a:latin typeface="Georgia Pro"/>
                        </a:rPr>
                        <a:t>Process Change</a:t>
                      </a:r>
                    </a:p>
                  </a:txBody>
                  <a:tcPr>
                    <a:lnL w="28575">
                      <a:solidFill>
                        <a:schemeClr val="bg1"/>
                      </a:solidFill>
                    </a:lnL>
                    <a:lnR w="19050">
                      <a:solidFill>
                        <a:schemeClr val="bg1"/>
                      </a:solidFill>
                    </a:lnR>
                    <a:lnT w="19050">
                      <a:solidFill>
                        <a:schemeClr val="bg1"/>
                      </a:solidFill>
                    </a:lnT>
                    <a:lnB w="19050">
                      <a:solidFill>
                        <a:schemeClr val="bg1"/>
                      </a:solidFill>
                    </a:lnB>
                  </a:tcPr>
                </a:tc>
                <a:tc>
                  <a:txBody>
                    <a:bodyPr/>
                    <a:lstStyle/>
                    <a:p>
                      <a:pPr marL="285750" lvl="0" indent="-285750">
                        <a:buFont typeface="Arial"/>
                        <a:buChar char="•"/>
                      </a:pPr>
                      <a:r>
                        <a:rPr lang="en-US" sz="1400" b="0" i="0" u="none" strike="noStrike" noProof="0">
                          <a:solidFill>
                            <a:srgbClr val="000000"/>
                          </a:solidFill>
                          <a:latin typeface="Georgia Pro"/>
                        </a:rPr>
                        <a:t>Technology and innovation change production processes</a:t>
                      </a:r>
                    </a:p>
                    <a:p>
                      <a:pPr marL="285750" lvl="0" indent="-285750">
                        <a:buFont typeface="Arial"/>
                        <a:buChar char="•"/>
                      </a:pPr>
                      <a:r>
                        <a:rPr lang="en-US" sz="1400" b="0" i="0" u="none" strike="noStrike" noProof="0">
                          <a:solidFill>
                            <a:srgbClr val="000000"/>
                          </a:solidFill>
                          <a:latin typeface="Georgia Pro"/>
                        </a:rPr>
                        <a:t>Sustainability gaining importance in production and advertising</a:t>
                      </a:r>
                    </a:p>
                  </a:txBody>
                  <a:tcPr>
                    <a:lnL w="19050">
                      <a:solidFill>
                        <a:schemeClr val="bg1"/>
                      </a:solidFill>
                    </a:lnL>
                    <a:lnR w="19050">
                      <a:solidFill>
                        <a:schemeClr val="bg1"/>
                      </a:solidFill>
                    </a:lnR>
                    <a:lnT w="19050">
                      <a:solidFill>
                        <a:schemeClr val="bg1"/>
                      </a:solidFill>
                    </a:lnT>
                    <a:lnB w="19050">
                      <a:solidFill>
                        <a:schemeClr val="bg1"/>
                      </a:solidFill>
                    </a:lnB>
                  </a:tcPr>
                </a:tc>
                <a:tc>
                  <a:txBody>
                    <a:bodyPr/>
                    <a:lstStyle/>
                    <a:p>
                      <a:pPr marL="285750" indent="-285750">
                        <a:buFont typeface="Arial"/>
                        <a:buChar char="•"/>
                      </a:pPr>
                      <a:r>
                        <a:rPr lang="en-US" sz="1400">
                          <a:latin typeface="Georgia Pro"/>
                        </a:rPr>
                        <a:t>New production technology </a:t>
                      </a:r>
                      <a:r>
                        <a:rPr lang="ja-JP" altLang="en-US" sz="1400" b="0" i="0" u="none" strike="noStrike" noProof="0">
                          <a:solidFill>
                            <a:schemeClr val="dk1"/>
                          </a:solidFill>
                        </a:rPr>
                        <a:t>→ </a:t>
                      </a:r>
                      <a:r>
                        <a:rPr lang="en-US" sz="1400">
                          <a:latin typeface="Georgia Pro"/>
                        </a:rPr>
                        <a:t>sustainable production of clothes</a:t>
                      </a:r>
                    </a:p>
                    <a:p>
                      <a:pPr marL="285750" lvl="0" indent="-285750">
                        <a:buFont typeface="Arial"/>
                        <a:buChar char="•"/>
                      </a:pPr>
                      <a:r>
                        <a:rPr lang="en-US" sz="1400" b="1">
                          <a:latin typeface="Georgia Pro"/>
                        </a:rPr>
                        <a:t>Cost and time of replacing current production methods may be high</a:t>
                      </a:r>
                    </a:p>
                    <a:p>
                      <a:pPr marL="285750" lvl="0" indent="-285750">
                        <a:buFont typeface="Arial"/>
                        <a:buChar char="•"/>
                      </a:pPr>
                      <a:r>
                        <a:rPr lang="en-US" sz="1400">
                          <a:latin typeface="Georgia Pro"/>
                        </a:rPr>
                        <a:t>Eco-friendly marketing strategies could be beneficial</a:t>
                      </a:r>
                    </a:p>
                  </a:txBody>
                  <a:tcPr>
                    <a:lnL w="19050">
                      <a:solidFill>
                        <a:schemeClr val="bg1"/>
                      </a:solidFill>
                    </a:lnL>
                    <a:lnR w="28575">
                      <a:solidFill>
                        <a:schemeClr val="bg1"/>
                      </a:solidFill>
                    </a:lnR>
                    <a:lnT w="19050">
                      <a:solidFill>
                        <a:schemeClr val="bg1"/>
                      </a:solidFill>
                    </a:lnT>
                    <a:lnB w="19050">
                      <a:solidFill>
                        <a:schemeClr val="bg1"/>
                      </a:solidFill>
                    </a:lnB>
                  </a:tcPr>
                </a:tc>
                <a:extLst>
                  <a:ext uri="{0D108BD9-81ED-4DB2-BD59-A6C34878D82A}">
                    <a16:rowId xmlns:a16="http://schemas.microsoft.com/office/drawing/2014/main" val="48172574"/>
                  </a:ext>
                </a:extLst>
              </a:tr>
              <a:tr h="1135205">
                <a:tc>
                  <a:txBody>
                    <a:bodyPr/>
                    <a:lstStyle/>
                    <a:p>
                      <a:r>
                        <a:rPr lang="en-US" sz="1400">
                          <a:latin typeface="Georgia Pro"/>
                        </a:rPr>
                        <a:t>Infrastructure Change</a:t>
                      </a:r>
                    </a:p>
                  </a:txBody>
                  <a:tcPr>
                    <a:lnL w="28575">
                      <a:solidFill>
                        <a:schemeClr val="bg1"/>
                      </a:solidFill>
                    </a:lnL>
                    <a:lnR w="19050">
                      <a:solidFill>
                        <a:schemeClr val="bg1"/>
                      </a:solidFill>
                    </a:lnR>
                    <a:lnT w="19050">
                      <a:solidFill>
                        <a:schemeClr val="bg1"/>
                      </a:solidFill>
                    </a:lnT>
                    <a:lnB w="19050">
                      <a:solidFill>
                        <a:schemeClr val="bg1"/>
                      </a:solidFill>
                    </a:lnB>
                  </a:tcPr>
                </a:tc>
                <a:tc>
                  <a:txBody>
                    <a:bodyPr/>
                    <a:lstStyle/>
                    <a:p>
                      <a:pPr marL="285750" lvl="0" indent="-285750">
                        <a:buFont typeface="Arial"/>
                        <a:buChar char="•"/>
                      </a:pPr>
                      <a:r>
                        <a:rPr lang="en-US" sz="1400" b="0" i="0" u="none" strike="noStrike" noProof="0">
                          <a:solidFill>
                            <a:srgbClr val="000000"/>
                          </a:solidFill>
                          <a:latin typeface="Georgia Pro"/>
                        </a:rPr>
                        <a:t>New production technology increases production efficiency</a:t>
                      </a:r>
                    </a:p>
                    <a:p>
                      <a:pPr marL="285750" lvl="0" indent="-285750">
                        <a:buFont typeface="Arial"/>
                        <a:buChar char="•"/>
                      </a:pPr>
                      <a:r>
                        <a:rPr lang="en-US" sz="1400" b="0" i="0" u="none" strike="noStrike" noProof="0">
                          <a:solidFill>
                            <a:srgbClr val="000000"/>
                          </a:solidFill>
                          <a:latin typeface="Georgia Pro"/>
                        </a:rPr>
                        <a:t>Allow for experimentation with more materials</a:t>
                      </a:r>
                      <a:endParaRPr lang="en-US"/>
                    </a:p>
                  </a:txBody>
                  <a:tcPr>
                    <a:lnL w="19050">
                      <a:solidFill>
                        <a:schemeClr val="bg1"/>
                      </a:solidFill>
                    </a:lnL>
                    <a:lnR w="19050">
                      <a:solidFill>
                        <a:schemeClr val="bg1"/>
                      </a:solidFill>
                    </a:lnR>
                    <a:lnT w="19050">
                      <a:solidFill>
                        <a:schemeClr val="bg1"/>
                      </a:solidFill>
                    </a:lnT>
                    <a:lnB w="19050">
                      <a:solidFill>
                        <a:schemeClr val="bg1"/>
                      </a:solidFill>
                    </a:lnB>
                  </a:tcPr>
                </a:tc>
                <a:tc>
                  <a:txBody>
                    <a:bodyPr/>
                    <a:lstStyle/>
                    <a:p>
                      <a:pPr marL="285750" lvl="0" indent="-285750">
                        <a:buFont typeface="Arial"/>
                        <a:buChar char="•"/>
                      </a:pPr>
                      <a:r>
                        <a:rPr lang="en-US" sz="1400" kern="1200" noProof="0">
                          <a:solidFill>
                            <a:schemeClr val="dk1"/>
                          </a:solidFill>
                          <a:latin typeface="Georgia Pro"/>
                          <a:ea typeface="+mn-ea"/>
                          <a:cs typeface="+mn-cs"/>
                        </a:rPr>
                        <a:t>Production of more durable outdoor products, applicable to more scenarios, and unique and fashionable</a:t>
                      </a:r>
                    </a:p>
                    <a:p>
                      <a:pPr marL="285750" lvl="0" indent="-285750">
                        <a:buFont typeface="Arial"/>
                        <a:buChar char="•"/>
                      </a:pPr>
                      <a:r>
                        <a:rPr lang="en-US" sz="1400" kern="1200" noProof="0">
                          <a:solidFill>
                            <a:schemeClr val="dk1"/>
                          </a:solidFill>
                          <a:latin typeface="Georgia Pro"/>
                          <a:ea typeface="+mn-ea"/>
                          <a:cs typeface="+mn-cs"/>
                        </a:rPr>
                        <a:t>Difficult to produce products locally for a single store</a:t>
                      </a:r>
                    </a:p>
                    <a:p>
                      <a:pPr marL="285750" lvl="0" indent="-285750">
                        <a:buFont typeface="Arial"/>
                        <a:buChar char="•"/>
                      </a:pPr>
                      <a:r>
                        <a:rPr lang="en-US" sz="1400" kern="1200" noProof="0">
                          <a:solidFill>
                            <a:schemeClr val="dk1"/>
                          </a:solidFill>
                          <a:latin typeface="Georgia Pro"/>
                          <a:ea typeface="+mn-ea"/>
                          <a:cs typeface="+mn-cs"/>
                        </a:rPr>
                        <a:t>Production </a:t>
                      </a:r>
                      <a:r>
                        <a:rPr lang="en-US" sz="1400" b="1" kern="1200" noProof="0">
                          <a:solidFill>
                            <a:schemeClr val="dk1"/>
                          </a:solidFill>
                          <a:latin typeface="Georgia Pro"/>
                          <a:ea typeface="+mn-ea"/>
                          <a:cs typeface="+mn-cs"/>
                        </a:rPr>
                        <a:t>technology may not be matured</a:t>
                      </a:r>
                      <a:r>
                        <a:rPr lang="en-US" sz="1400" kern="1200" noProof="0">
                          <a:solidFill>
                            <a:schemeClr val="dk1"/>
                          </a:solidFill>
                          <a:latin typeface="Georgia Pro"/>
                          <a:ea typeface="+mn-ea"/>
                          <a:cs typeface="+mn-cs"/>
                        </a:rPr>
                        <a:t> for cheaper production</a:t>
                      </a:r>
                    </a:p>
                  </a:txBody>
                  <a:tcPr>
                    <a:lnL w="19050">
                      <a:solidFill>
                        <a:schemeClr val="bg1"/>
                      </a:solidFill>
                    </a:lnL>
                    <a:lnR w="28575">
                      <a:solidFill>
                        <a:schemeClr val="bg1"/>
                      </a:solidFill>
                    </a:lnR>
                    <a:lnT w="19050">
                      <a:solidFill>
                        <a:schemeClr val="bg1"/>
                      </a:solidFill>
                    </a:lnT>
                    <a:lnB w="19050">
                      <a:solidFill>
                        <a:schemeClr val="bg1"/>
                      </a:solidFill>
                    </a:lnB>
                  </a:tcPr>
                </a:tc>
                <a:extLst>
                  <a:ext uri="{0D108BD9-81ED-4DB2-BD59-A6C34878D82A}">
                    <a16:rowId xmlns:a16="http://schemas.microsoft.com/office/drawing/2014/main" val="594753114"/>
                  </a:ext>
                </a:extLst>
              </a:tr>
              <a:tr h="1383997">
                <a:tc>
                  <a:txBody>
                    <a:bodyPr/>
                    <a:lstStyle/>
                    <a:p>
                      <a:r>
                        <a:rPr lang="en-US" sz="1400">
                          <a:latin typeface="Georgia Pro"/>
                        </a:rPr>
                        <a:t>Other </a:t>
                      </a:r>
                    </a:p>
                  </a:txBody>
                  <a:tcPr>
                    <a:lnL w="28575">
                      <a:solidFill>
                        <a:schemeClr val="bg1"/>
                      </a:solidFill>
                    </a:lnL>
                    <a:lnR w="19050">
                      <a:solidFill>
                        <a:schemeClr val="bg1"/>
                      </a:solidFill>
                    </a:lnR>
                    <a:lnT w="19050">
                      <a:solidFill>
                        <a:schemeClr val="bg1"/>
                      </a:solidFill>
                    </a:lnT>
                    <a:lnB w="19050">
                      <a:solidFill>
                        <a:schemeClr val="bg1"/>
                      </a:solidFill>
                    </a:lnB>
                  </a:tcPr>
                </a:tc>
                <a:tc>
                  <a:txBody>
                    <a:bodyPr/>
                    <a:lstStyle/>
                    <a:p>
                      <a:pPr marL="285750" indent="-285750">
                        <a:buFont typeface="Arial"/>
                        <a:buChar char="•"/>
                      </a:pPr>
                      <a:r>
                        <a:rPr lang="en-US" sz="1400">
                          <a:latin typeface="Georgia Pro"/>
                        </a:rPr>
                        <a:t>Investors in Australia that are concerned with sustainability</a:t>
                      </a:r>
                    </a:p>
                  </a:txBody>
                  <a:tcPr>
                    <a:lnL w="19050">
                      <a:solidFill>
                        <a:schemeClr val="bg1"/>
                      </a:solidFill>
                    </a:lnL>
                    <a:lnR w="19050">
                      <a:solidFill>
                        <a:schemeClr val="bg1"/>
                      </a:solidFill>
                    </a:lnR>
                    <a:lnT w="19050">
                      <a:solidFill>
                        <a:schemeClr val="bg1"/>
                      </a:solidFill>
                    </a:lnT>
                    <a:lnB w="19050">
                      <a:solidFill>
                        <a:schemeClr val="bg1"/>
                      </a:solidFill>
                    </a:lnB>
                  </a:tcPr>
                </a:tc>
                <a:tc>
                  <a:txBody>
                    <a:bodyPr/>
                    <a:lstStyle/>
                    <a:p>
                      <a:pPr marL="285750" indent="-285750">
                        <a:buFont typeface="Arial"/>
                        <a:buChar char="•"/>
                      </a:pPr>
                      <a:r>
                        <a:rPr lang="en-US" sz="1400">
                          <a:latin typeface="Georgia Pro"/>
                        </a:rPr>
                        <a:t>Provision of new financial resources for Filson </a:t>
                      </a:r>
                      <a:r>
                        <a:rPr lang="ja-JP" altLang="en-US" sz="1400" b="0" i="0" u="none" strike="noStrike" noProof="0">
                          <a:solidFill>
                            <a:schemeClr val="dk1"/>
                          </a:solidFill>
                        </a:rPr>
                        <a:t>→ </a:t>
                      </a:r>
                      <a:r>
                        <a:rPr lang="en-US" sz="1400">
                          <a:latin typeface="Georgia Pro"/>
                        </a:rPr>
                        <a:t>help with future expansion in the Australian market</a:t>
                      </a:r>
                    </a:p>
                  </a:txBody>
                  <a:tcPr>
                    <a:lnL w="19050">
                      <a:solidFill>
                        <a:schemeClr val="bg1"/>
                      </a:solidFill>
                    </a:lnL>
                    <a:lnR w="28575">
                      <a:solidFill>
                        <a:schemeClr val="bg1"/>
                      </a:solidFill>
                    </a:lnR>
                    <a:lnT w="19050">
                      <a:solidFill>
                        <a:schemeClr val="bg1"/>
                      </a:solidFill>
                    </a:lnT>
                    <a:lnB w="19050">
                      <a:solidFill>
                        <a:schemeClr val="bg1"/>
                      </a:solidFill>
                    </a:lnB>
                  </a:tcPr>
                </a:tc>
                <a:extLst>
                  <a:ext uri="{0D108BD9-81ED-4DB2-BD59-A6C34878D82A}">
                    <a16:rowId xmlns:a16="http://schemas.microsoft.com/office/drawing/2014/main" val="440999948"/>
                  </a:ext>
                </a:extLst>
              </a:tr>
            </a:tbl>
          </a:graphicData>
        </a:graphic>
      </p:graphicFrame>
      <p:sp>
        <p:nvSpPr>
          <p:cNvPr id="7" name="Title 1">
            <a:extLst>
              <a:ext uri="{FF2B5EF4-FFF2-40B4-BE49-F238E27FC236}">
                <a16:creationId xmlns:a16="http://schemas.microsoft.com/office/drawing/2014/main" id="{C39D5490-B41B-D919-C922-6B7D7AFE6DAA}"/>
              </a:ext>
            </a:extLst>
          </p:cNvPr>
          <p:cNvSpPr>
            <a:spLocks noGrp="1"/>
          </p:cNvSpPr>
          <p:nvPr>
            <p:ph type="title"/>
          </p:nvPr>
        </p:nvSpPr>
        <p:spPr>
          <a:xfrm>
            <a:off x="718335" y="70117"/>
            <a:ext cx="10515600" cy="1325563"/>
          </a:xfrm>
        </p:spPr>
        <p:txBody>
          <a:bodyPr>
            <a:normAutofit/>
          </a:bodyPr>
          <a:lstStyle/>
          <a:p>
            <a:r>
              <a:rPr lang="en-US" sz="3200">
                <a:latin typeface="Georgia Pro"/>
                <a:cs typeface="Calibri Light"/>
              </a:rPr>
              <a:t>Sustainability Assessment</a:t>
            </a:r>
            <a:endParaRPr lang="en-US" sz="3900">
              <a:latin typeface="Georgia Pro"/>
              <a:ea typeface="+mj-lt"/>
              <a:cs typeface="+mj-lt"/>
            </a:endParaRPr>
          </a:p>
        </p:txBody>
      </p:sp>
      <p:sp>
        <p:nvSpPr>
          <p:cNvPr id="9" name="Rectangle 8">
            <a:extLst>
              <a:ext uri="{FF2B5EF4-FFF2-40B4-BE49-F238E27FC236}">
                <a16:creationId xmlns:a16="http://schemas.microsoft.com/office/drawing/2014/main" id="{484145DD-73C7-FEFB-3C47-4AE58BFD73F3}"/>
              </a:ext>
            </a:extLst>
          </p:cNvPr>
          <p:cNvSpPr/>
          <p:nvPr/>
        </p:nvSpPr>
        <p:spPr>
          <a:xfrm>
            <a:off x="719191" y="4280"/>
            <a:ext cx="1404135" cy="308225"/>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Georgia Pro"/>
            </a:endParaRPr>
          </a:p>
        </p:txBody>
      </p:sp>
      <p:sp>
        <p:nvSpPr>
          <p:cNvPr id="11" name="Rectangle 10">
            <a:extLst>
              <a:ext uri="{FF2B5EF4-FFF2-40B4-BE49-F238E27FC236}">
                <a16:creationId xmlns:a16="http://schemas.microsoft.com/office/drawing/2014/main" id="{6643C496-9BEA-8301-899C-334466BC5FF2}"/>
              </a:ext>
            </a:extLst>
          </p:cNvPr>
          <p:cNvSpPr/>
          <p:nvPr/>
        </p:nvSpPr>
        <p:spPr>
          <a:xfrm>
            <a:off x="719190" y="1023133"/>
            <a:ext cx="10368336" cy="51372"/>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Georgia Pro"/>
            </a:endParaRPr>
          </a:p>
        </p:txBody>
      </p:sp>
      <p:sp>
        <p:nvSpPr>
          <p:cNvPr id="2" name="Slide Number Placeholder 1">
            <a:extLst>
              <a:ext uri="{FF2B5EF4-FFF2-40B4-BE49-F238E27FC236}">
                <a16:creationId xmlns:a16="http://schemas.microsoft.com/office/drawing/2014/main" id="{91A00264-0E8C-7221-63D9-E1769628DA4B}"/>
              </a:ext>
            </a:extLst>
          </p:cNvPr>
          <p:cNvSpPr>
            <a:spLocks noGrp="1"/>
          </p:cNvSpPr>
          <p:nvPr>
            <p:ph type="sldNum" sz="quarter" idx="12"/>
          </p:nvPr>
        </p:nvSpPr>
        <p:spPr/>
        <p:txBody>
          <a:bodyPr/>
          <a:lstStyle/>
          <a:p>
            <a:fld id="{330EA680-D336-4FF7-8B7A-9848BB0A1C32}" type="slidenum">
              <a:rPr lang="en-US" smtClean="0"/>
              <a:t>16</a:t>
            </a:fld>
            <a:endParaRPr lang="en-US"/>
          </a:p>
        </p:txBody>
      </p:sp>
      <p:sp>
        <p:nvSpPr>
          <p:cNvPr id="3" name="Footer Placeholder 2">
            <a:extLst>
              <a:ext uri="{FF2B5EF4-FFF2-40B4-BE49-F238E27FC236}">
                <a16:creationId xmlns:a16="http://schemas.microsoft.com/office/drawing/2014/main" id="{5DCBF69E-7FBA-A3FE-E85C-3FF0D69FF629}"/>
              </a:ext>
            </a:extLst>
          </p:cNvPr>
          <p:cNvSpPr>
            <a:spLocks noGrp="1"/>
          </p:cNvSpPr>
          <p:nvPr>
            <p:ph type="ftr" sz="quarter" idx="11"/>
          </p:nvPr>
        </p:nvSpPr>
        <p:spPr/>
        <p:txBody>
          <a:bodyPr/>
          <a:lstStyle/>
          <a:p>
            <a:r>
              <a:rPr lang="en-US"/>
              <a:t>Vicky</a:t>
            </a:r>
          </a:p>
        </p:txBody>
      </p:sp>
    </p:spTree>
    <p:extLst>
      <p:ext uri="{BB962C8B-B14F-4D97-AF65-F5344CB8AC3E}">
        <p14:creationId xmlns:p14="http://schemas.microsoft.com/office/powerpoint/2010/main" val="106776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B5B22-B83F-E796-AFD6-91418139A15B}"/>
              </a:ext>
            </a:extLst>
          </p:cNvPr>
          <p:cNvSpPr>
            <a:spLocks noGrp="1"/>
          </p:cNvSpPr>
          <p:nvPr>
            <p:ph type="title"/>
          </p:nvPr>
        </p:nvSpPr>
        <p:spPr>
          <a:xfrm>
            <a:off x="718335" y="70117"/>
            <a:ext cx="10515600" cy="1325563"/>
          </a:xfrm>
        </p:spPr>
        <p:txBody>
          <a:bodyPr>
            <a:normAutofit/>
          </a:bodyPr>
          <a:lstStyle/>
          <a:p>
            <a:r>
              <a:rPr lang="en-US" sz="3200">
                <a:latin typeface="Georgia Pro"/>
                <a:cs typeface="Calibri Light"/>
              </a:rPr>
              <a:t>Sustainability Assessment</a:t>
            </a:r>
            <a:endParaRPr lang="en-US" sz="3900">
              <a:ea typeface="+mj-lt"/>
              <a:cs typeface="+mj-lt"/>
            </a:endParaRPr>
          </a:p>
        </p:txBody>
      </p:sp>
      <p:sp>
        <p:nvSpPr>
          <p:cNvPr id="14" name="Rectangle 13">
            <a:extLst>
              <a:ext uri="{FF2B5EF4-FFF2-40B4-BE49-F238E27FC236}">
                <a16:creationId xmlns:a16="http://schemas.microsoft.com/office/drawing/2014/main" id="{F232A931-3FE6-293E-4458-D676D5AF6553}"/>
              </a:ext>
            </a:extLst>
          </p:cNvPr>
          <p:cNvSpPr/>
          <p:nvPr/>
        </p:nvSpPr>
        <p:spPr>
          <a:xfrm>
            <a:off x="719191" y="4280"/>
            <a:ext cx="1404135" cy="308225"/>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DEC168F-7325-34C6-AB8D-53FB6310078B}"/>
              </a:ext>
            </a:extLst>
          </p:cNvPr>
          <p:cNvSpPr/>
          <p:nvPr/>
        </p:nvSpPr>
        <p:spPr>
          <a:xfrm>
            <a:off x="719190" y="1023133"/>
            <a:ext cx="10368336" cy="51372"/>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ontent Placeholder 7">
            <a:extLst>
              <a:ext uri="{FF2B5EF4-FFF2-40B4-BE49-F238E27FC236}">
                <a16:creationId xmlns:a16="http://schemas.microsoft.com/office/drawing/2014/main" id="{A8747C0D-867C-F8DF-5EAC-7FFA6B9CF992}"/>
              </a:ext>
            </a:extLst>
          </p:cNvPr>
          <p:cNvGraphicFramePr>
            <a:graphicFrameLocks noGrp="1"/>
          </p:cNvGraphicFramePr>
          <p:nvPr>
            <p:ph idx="1"/>
            <p:extLst>
              <p:ext uri="{D42A27DB-BD31-4B8C-83A1-F6EECF244321}">
                <p14:modId xmlns:p14="http://schemas.microsoft.com/office/powerpoint/2010/main" val="3967502408"/>
              </p:ext>
            </p:extLst>
          </p:nvPr>
        </p:nvGraphicFramePr>
        <p:xfrm>
          <a:off x="82549" y="1160463"/>
          <a:ext cx="12026901" cy="5208171"/>
        </p:xfrm>
        <a:graphic>
          <a:graphicData uri="http://schemas.openxmlformats.org/drawingml/2006/table">
            <a:tbl>
              <a:tblPr firstRow="1" bandRow="1">
                <a:tableStyleId>{93296810-A885-4BE3-A3E7-6D5BEEA58F35}</a:tableStyleId>
              </a:tblPr>
              <a:tblGrid>
                <a:gridCol w="1535753">
                  <a:extLst>
                    <a:ext uri="{9D8B030D-6E8A-4147-A177-3AD203B41FA5}">
                      <a16:colId xmlns:a16="http://schemas.microsoft.com/office/drawing/2014/main" val="3556110543"/>
                    </a:ext>
                  </a:extLst>
                </a:gridCol>
                <a:gridCol w="3871224">
                  <a:extLst>
                    <a:ext uri="{9D8B030D-6E8A-4147-A177-3AD203B41FA5}">
                      <a16:colId xmlns:a16="http://schemas.microsoft.com/office/drawing/2014/main" val="1780573163"/>
                    </a:ext>
                  </a:extLst>
                </a:gridCol>
                <a:gridCol w="6619924">
                  <a:extLst>
                    <a:ext uri="{9D8B030D-6E8A-4147-A177-3AD203B41FA5}">
                      <a16:colId xmlns:a16="http://schemas.microsoft.com/office/drawing/2014/main" val="715641898"/>
                    </a:ext>
                  </a:extLst>
                </a:gridCol>
              </a:tblGrid>
              <a:tr h="408485">
                <a:tc>
                  <a:txBody>
                    <a:bodyPr/>
                    <a:lstStyle/>
                    <a:p>
                      <a:r>
                        <a:rPr lang="en-US" sz="1600">
                          <a:latin typeface="Georgia Pro"/>
                        </a:rPr>
                        <a:t>Focus Areas</a:t>
                      </a:r>
                    </a:p>
                  </a:txBody>
                  <a:tcPr>
                    <a:lnL w="28575">
                      <a:solidFill>
                        <a:schemeClr val="bg1"/>
                      </a:solidFill>
                    </a:lnL>
                    <a:lnR w="19050">
                      <a:solidFill>
                        <a:schemeClr val="bg1"/>
                      </a:solidFill>
                    </a:lnR>
                    <a:lnT w="28575">
                      <a:solidFill>
                        <a:schemeClr val="bg1"/>
                      </a:solidFill>
                    </a:lnT>
                    <a:lnB w="19050">
                      <a:solidFill>
                        <a:schemeClr val="bg1"/>
                      </a:solidFill>
                    </a:lnB>
                  </a:tcPr>
                </a:tc>
                <a:tc>
                  <a:txBody>
                    <a:bodyPr/>
                    <a:lstStyle/>
                    <a:p>
                      <a:r>
                        <a:rPr lang="en-US" sz="1600">
                          <a:latin typeface="Georgia Pro"/>
                        </a:rPr>
                        <a:t>Findings</a:t>
                      </a:r>
                    </a:p>
                  </a:txBody>
                  <a:tcPr>
                    <a:lnL w="19050">
                      <a:solidFill>
                        <a:schemeClr val="bg1"/>
                      </a:solidFill>
                    </a:lnL>
                    <a:lnR w="19050">
                      <a:solidFill>
                        <a:schemeClr val="bg1"/>
                      </a:solidFill>
                    </a:lnR>
                    <a:lnT w="28575">
                      <a:solidFill>
                        <a:schemeClr val="bg1"/>
                      </a:solidFill>
                    </a:lnT>
                    <a:lnB w="19050">
                      <a:solidFill>
                        <a:schemeClr val="bg1"/>
                      </a:solidFill>
                    </a:lnB>
                  </a:tcPr>
                </a:tc>
                <a:tc>
                  <a:txBody>
                    <a:bodyPr/>
                    <a:lstStyle/>
                    <a:p>
                      <a:r>
                        <a:rPr lang="en-US" sz="1600">
                          <a:latin typeface="Georgia Pro"/>
                        </a:rPr>
                        <a:t>Conclusions</a:t>
                      </a:r>
                    </a:p>
                  </a:txBody>
                  <a:tcPr>
                    <a:lnL w="19050">
                      <a:solidFill>
                        <a:schemeClr val="bg1"/>
                      </a:solidFill>
                    </a:lnL>
                    <a:lnR w="28575">
                      <a:solidFill>
                        <a:schemeClr val="bg1"/>
                      </a:solidFill>
                    </a:lnR>
                    <a:lnT w="28575">
                      <a:solidFill>
                        <a:schemeClr val="bg1"/>
                      </a:solidFill>
                    </a:lnT>
                    <a:lnB w="19050">
                      <a:solidFill>
                        <a:schemeClr val="bg1"/>
                      </a:solidFill>
                    </a:lnB>
                  </a:tcPr>
                </a:tc>
                <a:extLst>
                  <a:ext uri="{0D108BD9-81ED-4DB2-BD59-A6C34878D82A}">
                    <a16:rowId xmlns:a16="http://schemas.microsoft.com/office/drawing/2014/main" val="3290225460"/>
                  </a:ext>
                </a:extLst>
              </a:tr>
              <a:tr h="738094">
                <a:tc>
                  <a:txBody>
                    <a:bodyPr/>
                    <a:lstStyle/>
                    <a:p>
                      <a:r>
                        <a:rPr lang="en-US" sz="1400">
                          <a:latin typeface="Georgia Pro"/>
                        </a:rPr>
                        <a:t>Industry-Level Challenges</a:t>
                      </a:r>
                    </a:p>
                  </a:txBody>
                  <a:tcPr>
                    <a:lnL w="28575">
                      <a:solidFill>
                        <a:schemeClr val="bg1"/>
                      </a:solidFill>
                    </a:lnL>
                    <a:lnR w="19050">
                      <a:solidFill>
                        <a:schemeClr val="bg1"/>
                      </a:solidFill>
                    </a:lnR>
                    <a:lnT w="19050">
                      <a:solidFill>
                        <a:schemeClr val="bg1"/>
                      </a:solidFill>
                    </a:lnT>
                    <a:lnB w="19050">
                      <a:solidFill>
                        <a:schemeClr val="bg1"/>
                      </a:solidFill>
                    </a:lnB>
                  </a:tcPr>
                </a:tc>
                <a:tc>
                  <a:txBody>
                    <a:bodyPr/>
                    <a:lstStyle/>
                    <a:p>
                      <a:pPr marL="285750" indent="-285750">
                        <a:buFont typeface="Arial"/>
                        <a:buChar char="•"/>
                      </a:pPr>
                      <a:r>
                        <a:rPr lang="en-US" sz="1400">
                          <a:latin typeface="Georgia Pro"/>
                        </a:rPr>
                        <a:t>Consumer trends shifting to online shopping</a:t>
                      </a:r>
                    </a:p>
                    <a:p>
                      <a:pPr marL="285750" lvl="0" indent="-285750">
                        <a:buFont typeface="Arial"/>
                        <a:buChar char="•"/>
                      </a:pPr>
                      <a:r>
                        <a:rPr lang="en-US" sz="1400">
                          <a:latin typeface="Georgia Pro"/>
                        </a:rPr>
                        <a:t>High costs of transpacific shipping</a:t>
                      </a:r>
                    </a:p>
                  </a:txBody>
                  <a:tcPr>
                    <a:lnL w="19050">
                      <a:solidFill>
                        <a:schemeClr val="bg1"/>
                      </a:solidFill>
                    </a:lnL>
                    <a:lnR w="19050">
                      <a:solidFill>
                        <a:schemeClr val="bg1"/>
                      </a:solidFill>
                    </a:lnR>
                    <a:lnT w="19050">
                      <a:solidFill>
                        <a:schemeClr val="bg1"/>
                      </a:solidFill>
                    </a:lnT>
                    <a:lnB w="19050">
                      <a:solidFill>
                        <a:schemeClr val="bg1"/>
                      </a:solidFill>
                    </a:lnB>
                  </a:tcPr>
                </a:tc>
                <a:tc>
                  <a:txBody>
                    <a:bodyPr/>
                    <a:lstStyle/>
                    <a:p>
                      <a:pPr marL="285750" indent="-285750">
                        <a:buFont typeface="Arial"/>
                        <a:buChar char="•"/>
                      </a:pPr>
                      <a:r>
                        <a:rPr lang="en-US" sz="1400">
                          <a:latin typeface="Georgia Pro"/>
                        </a:rPr>
                        <a:t>Low e-commerce trends despite increasing popularity</a:t>
                      </a:r>
                      <a:endParaRPr lang="en-US" sz="1400"/>
                    </a:p>
                    <a:p>
                      <a:pPr marL="285750" lvl="0" indent="-285750">
                        <a:buFont typeface="Arial"/>
                        <a:buChar char="•"/>
                      </a:pPr>
                      <a:r>
                        <a:rPr lang="en-US" sz="1400">
                          <a:latin typeface="Georgia Pro"/>
                        </a:rPr>
                        <a:t>A rise in prices in production</a:t>
                      </a:r>
                      <a:endParaRPr lang="en-US" sz="1400"/>
                    </a:p>
                  </a:txBody>
                  <a:tcPr>
                    <a:lnL w="19050">
                      <a:solidFill>
                        <a:schemeClr val="bg1"/>
                      </a:solidFill>
                    </a:lnL>
                    <a:lnR w="28575">
                      <a:solidFill>
                        <a:schemeClr val="bg1"/>
                      </a:solidFill>
                    </a:lnR>
                    <a:lnT w="19050">
                      <a:solidFill>
                        <a:schemeClr val="bg1"/>
                      </a:solidFill>
                    </a:lnT>
                    <a:lnB w="19050">
                      <a:solidFill>
                        <a:schemeClr val="bg1"/>
                      </a:solidFill>
                    </a:lnB>
                  </a:tcPr>
                </a:tc>
                <a:extLst>
                  <a:ext uri="{0D108BD9-81ED-4DB2-BD59-A6C34878D82A}">
                    <a16:rowId xmlns:a16="http://schemas.microsoft.com/office/drawing/2014/main" val="3422013267"/>
                  </a:ext>
                </a:extLst>
              </a:tr>
              <a:tr h="782827">
                <a:tc>
                  <a:txBody>
                    <a:bodyPr/>
                    <a:lstStyle/>
                    <a:p>
                      <a:r>
                        <a:rPr lang="en-US" sz="1400">
                          <a:latin typeface="Georgia Pro"/>
                        </a:rPr>
                        <a:t>Company Specific Challenges</a:t>
                      </a:r>
                    </a:p>
                  </a:txBody>
                  <a:tcPr>
                    <a:lnL w="28575">
                      <a:solidFill>
                        <a:schemeClr val="bg1"/>
                      </a:solidFill>
                    </a:lnL>
                    <a:lnR w="19050">
                      <a:solidFill>
                        <a:schemeClr val="bg1"/>
                      </a:solidFill>
                    </a:lnR>
                    <a:lnT w="19050">
                      <a:solidFill>
                        <a:schemeClr val="bg1"/>
                      </a:solidFill>
                    </a:lnT>
                    <a:lnB w="19050">
                      <a:solidFill>
                        <a:schemeClr val="bg1"/>
                      </a:solidFill>
                    </a:lnB>
                  </a:tcPr>
                </a:tc>
                <a:tc>
                  <a:txBody>
                    <a:bodyPr/>
                    <a:lstStyle/>
                    <a:p>
                      <a:pPr marL="285750" lvl="0" indent="-285750">
                        <a:buFont typeface="Arial"/>
                        <a:buChar char="•"/>
                      </a:pPr>
                      <a:r>
                        <a:rPr lang="en-US" sz="1400" b="0" i="0" u="none" strike="noStrike" noProof="0">
                          <a:solidFill>
                            <a:srgbClr val="000000"/>
                          </a:solidFill>
                          <a:latin typeface="Georgia Pro"/>
                        </a:rPr>
                        <a:t>Competition with local outdoor wear brands</a:t>
                      </a:r>
                    </a:p>
                    <a:p>
                      <a:pPr marL="285750" lvl="0" indent="-285750">
                        <a:buFont typeface="Arial"/>
                        <a:buChar char="•"/>
                      </a:pPr>
                      <a:r>
                        <a:rPr lang="en-US" sz="1400" b="0" i="0" u="none" strike="noStrike" noProof="0">
                          <a:solidFill>
                            <a:srgbClr val="000000"/>
                          </a:solidFill>
                          <a:latin typeface="Georgia Pro"/>
                        </a:rPr>
                        <a:t>Being a private company</a:t>
                      </a:r>
                    </a:p>
                  </a:txBody>
                  <a:tcPr>
                    <a:lnL w="19050">
                      <a:solidFill>
                        <a:schemeClr val="bg1"/>
                      </a:solidFill>
                    </a:lnL>
                    <a:lnR w="19050">
                      <a:solidFill>
                        <a:schemeClr val="bg1"/>
                      </a:solidFill>
                    </a:lnR>
                    <a:lnT w="19050">
                      <a:solidFill>
                        <a:schemeClr val="bg1"/>
                      </a:solidFill>
                    </a:lnT>
                    <a:lnB w="19050">
                      <a:solidFill>
                        <a:schemeClr val="bg1"/>
                      </a:solidFill>
                    </a:lnB>
                  </a:tcPr>
                </a:tc>
                <a:tc>
                  <a:txBody>
                    <a:bodyPr/>
                    <a:lstStyle/>
                    <a:p>
                      <a:pPr marL="285750" indent="-285750">
                        <a:buFont typeface="Arial"/>
                        <a:buChar char="•"/>
                      </a:pPr>
                      <a:r>
                        <a:rPr lang="en-US" sz="1400">
                          <a:latin typeface="Georgia Pro"/>
                        </a:rPr>
                        <a:t>lean on the "long-lasting, sustainable" marketing strategy</a:t>
                      </a:r>
                    </a:p>
                    <a:p>
                      <a:pPr marL="285750" lvl="0" indent="-285750">
                        <a:buFont typeface="Arial"/>
                        <a:buChar char="•"/>
                      </a:pPr>
                      <a:r>
                        <a:rPr lang="en-US" sz="1400">
                          <a:latin typeface="Georgia Pro"/>
                        </a:rPr>
                        <a:t>Need to improve </a:t>
                      </a:r>
                      <a:r>
                        <a:rPr lang="en-US" sz="1400" b="1">
                          <a:latin typeface="Georgia Pro"/>
                        </a:rPr>
                        <a:t>transparency</a:t>
                      </a:r>
                      <a:r>
                        <a:rPr lang="en-US" sz="1400">
                          <a:latin typeface="Georgia Pro"/>
                        </a:rPr>
                        <a:t> about goals and figures</a:t>
                      </a:r>
                    </a:p>
                  </a:txBody>
                  <a:tcPr>
                    <a:lnL w="19050">
                      <a:solidFill>
                        <a:schemeClr val="bg1"/>
                      </a:solidFill>
                    </a:lnL>
                    <a:lnR w="28575">
                      <a:solidFill>
                        <a:schemeClr val="bg1"/>
                      </a:solidFill>
                    </a:lnR>
                    <a:lnT w="19050">
                      <a:solidFill>
                        <a:schemeClr val="bg1"/>
                      </a:solidFill>
                    </a:lnT>
                    <a:lnB w="19050">
                      <a:solidFill>
                        <a:schemeClr val="bg1"/>
                      </a:solidFill>
                    </a:lnB>
                  </a:tcPr>
                </a:tc>
                <a:extLst>
                  <a:ext uri="{0D108BD9-81ED-4DB2-BD59-A6C34878D82A}">
                    <a16:rowId xmlns:a16="http://schemas.microsoft.com/office/drawing/2014/main" val="48172574"/>
                  </a:ext>
                </a:extLst>
              </a:tr>
              <a:tr h="749278">
                <a:tc>
                  <a:txBody>
                    <a:bodyPr/>
                    <a:lstStyle/>
                    <a:p>
                      <a:r>
                        <a:rPr lang="en-US" sz="1400">
                          <a:latin typeface="Georgia Pro"/>
                        </a:rPr>
                        <a:t>Market Forces</a:t>
                      </a:r>
                    </a:p>
                  </a:txBody>
                  <a:tcPr>
                    <a:lnL w="28575">
                      <a:solidFill>
                        <a:schemeClr val="bg1"/>
                      </a:solidFill>
                    </a:lnL>
                    <a:lnR w="19050">
                      <a:solidFill>
                        <a:schemeClr val="bg1"/>
                      </a:solidFill>
                    </a:lnR>
                    <a:lnT w="19050">
                      <a:solidFill>
                        <a:schemeClr val="bg1"/>
                      </a:solidFill>
                    </a:lnT>
                    <a:lnB w="19050">
                      <a:solidFill>
                        <a:schemeClr val="bg1"/>
                      </a:solidFill>
                    </a:lnB>
                  </a:tcPr>
                </a:tc>
                <a:tc>
                  <a:txBody>
                    <a:bodyPr/>
                    <a:lstStyle/>
                    <a:p>
                      <a:pPr marL="285750" lvl="0" indent="-285750" algn="l">
                        <a:lnSpc>
                          <a:spcPct val="100000"/>
                        </a:lnSpc>
                        <a:spcBef>
                          <a:spcPts val="0"/>
                        </a:spcBef>
                        <a:spcAft>
                          <a:spcPts val="0"/>
                        </a:spcAft>
                        <a:buFont typeface="Arial"/>
                        <a:buChar char="•"/>
                      </a:pPr>
                      <a:r>
                        <a:rPr lang="en-US" sz="1400" b="0" i="0" u="none" strike="noStrike" noProof="0">
                          <a:solidFill>
                            <a:srgbClr val="000000"/>
                          </a:solidFill>
                          <a:latin typeface="Georgia Pro"/>
                        </a:rPr>
                        <a:t>Exporting from the US to Australia </a:t>
                      </a:r>
                      <a:endParaRPr lang="en-US"/>
                    </a:p>
                    <a:p>
                      <a:pPr marL="285750" lvl="0" indent="-285750" algn="l">
                        <a:lnSpc>
                          <a:spcPct val="100000"/>
                        </a:lnSpc>
                        <a:spcBef>
                          <a:spcPts val="0"/>
                        </a:spcBef>
                        <a:spcAft>
                          <a:spcPts val="0"/>
                        </a:spcAft>
                        <a:buFont typeface="Arial"/>
                        <a:buChar char="•"/>
                      </a:pPr>
                      <a:r>
                        <a:rPr lang="en-US" sz="1400" b="0" i="0" u="none" strike="noStrike" noProof="0">
                          <a:solidFill>
                            <a:srgbClr val="000000"/>
                          </a:solidFill>
                          <a:latin typeface="Georgia Pro"/>
                        </a:rPr>
                        <a:t>Inflation and currency exchange</a:t>
                      </a:r>
                    </a:p>
                    <a:p>
                      <a:pPr marL="285750" lvl="0" indent="-285750" algn="l">
                        <a:lnSpc>
                          <a:spcPct val="100000"/>
                        </a:lnSpc>
                        <a:spcBef>
                          <a:spcPts val="0"/>
                        </a:spcBef>
                        <a:spcAft>
                          <a:spcPts val="0"/>
                        </a:spcAft>
                        <a:buFont typeface="Arial"/>
                        <a:buChar char="•"/>
                      </a:pPr>
                      <a:r>
                        <a:rPr lang="en-US" sz="1400" b="0" i="0" u="none" strike="noStrike" noProof="0">
                          <a:solidFill>
                            <a:srgbClr val="000000"/>
                          </a:solidFill>
                          <a:latin typeface="Georgia Pro"/>
                        </a:rPr>
                        <a:t>Filson products being a luxury good</a:t>
                      </a:r>
                    </a:p>
                  </a:txBody>
                  <a:tcPr>
                    <a:lnL w="19050">
                      <a:solidFill>
                        <a:schemeClr val="bg1"/>
                      </a:solidFill>
                    </a:lnL>
                    <a:lnR w="19050">
                      <a:solidFill>
                        <a:schemeClr val="bg1"/>
                      </a:solidFill>
                    </a:lnR>
                    <a:lnT w="19050">
                      <a:solidFill>
                        <a:schemeClr val="bg1"/>
                      </a:solidFill>
                    </a:lnT>
                    <a:lnB w="19050">
                      <a:solidFill>
                        <a:schemeClr val="bg1"/>
                      </a:solidFill>
                    </a:lnB>
                  </a:tcPr>
                </a:tc>
                <a:tc>
                  <a:txBody>
                    <a:bodyPr/>
                    <a:lstStyle/>
                    <a:p>
                      <a:pPr marL="285750" indent="-285750">
                        <a:buFont typeface="Arial"/>
                        <a:buChar char="•"/>
                      </a:pPr>
                      <a:r>
                        <a:rPr lang="en-US" sz="1400" kern="1200" noProof="0">
                          <a:solidFill>
                            <a:schemeClr val="dk1"/>
                          </a:solidFill>
                          <a:latin typeface="Georgia Pro"/>
                          <a:ea typeface="+mn-ea"/>
                          <a:cs typeface="+mn-cs"/>
                        </a:rPr>
                        <a:t>Higher unit price due to exchange rate</a:t>
                      </a:r>
                      <a:endParaRPr lang="en-US" sz="1400" kern="1200">
                        <a:solidFill>
                          <a:schemeClr val="dk1"/>
                        </a:solidFill>
                        <a:latin typeface="Georgia Pro"/>
                        <a:ea typeface="+mn-ea"/>
                        <a:cs typeface="+mn-cs"/>
                      </a:endParaRPr>
                    </a:p>
                    <a:p>
                      <a:pPr marL="285750" lvl="0" indent="-285750">
                        <a:buFont typeface="Arial"/>
                        <a:buChar char="•"/>
                      </a:pPr>
                      <a:r>
                        <a:rPr lang="en-US" sz="1400" kern="1200" noProof="0">
                          <a:solidFill>
                            <a:schemeClr val="dk1"/>
                          </a:solidFill>
                          <a:latin typeface="Georgia Pro"/>
                          <a:ea typeface="+mn-ea"/>
                          <a:cs typeface="+mn-cs"/>
                        </a:rPr>
                        <a:t>AUSFTA policy + durability of Filson's single products </a:t>
                      </a:r>
                      <a:r>
                        <a:rPr lang="ja-JP" altLang="en-US" sz="1400" kern="1200" noProof="0">
                          <a:solidFill>
                            <a:schemeClr val="dk1"/>
                          </a:solidFill>
                          <a:latin typeface="Georgia Pro"/>
                          <a:ea typeface="+mn-ea"/>
                          <a:cs typeface="+mn-cs"/>
                        </a:rPr>
                        <a:t>→ </a:t>
                      </a:r>
                      <a:r>
                        <a:rPr lang="en-US" sz="1400" kern="1200" noProof="0">
                          <a:solidFill>
                            <a:schemeClr val="dk1"/>
                          </a:solidFill>
                          <a:latin typeface="Georgia Pro"/>
                          <a:ea typeface="+mn-ea"/>
                          <a:cs typeface="+mn-cs"/>
                        </a:rPr>
                        <a:t>cost-effectiveness</a:t>
                      </a:r>
                      <a:endParaRPr lang="en-US" sz="1400" kern="1200">
                        <a:solidFill>
                          <a:schemeClr val="dk1"/>
                        </a:solidFill>
                        <a:latin typeface="Georgia Pro"/>
                        <a:ea typeface="+mn-ea"/>
                        <a:cs typeface="+mn-cs"/>
                      </a:endParaRPr>
                    </a:p>
                  </a:txBody>
                  <a:tcPr>
                    <a:lnL w="19050">
                      <a:solidFill>
                        <a:schemeClr val="bg1"/>
                      </a:solidFill>
                    </a:lnL>
                    <a:lnR w="28575">
                      <a:solidFill>
                        <a:schemeClr val="bg1"/>
                      </a:solidFill>
                    </a:lnR>
                    <a:lnT w="19050">
                      <a:solidFill>
                        <a:schemeClr val="bg1"/>
                      </a:solidFill>
                    </a:lnT>
                    <a:lnB w="19050">
                      <a:solidFill>
                        <a:schemeClr val="bg1"/>
                      </a:solidFill>
                    </a:lnB>
                  </a:tcPr>
                </a:tc>
                <a:extLst>
                  <a:ext uri="{0D108BD9-81ED-4DB2-BD59-A6C34878D82A}">
                    <a16:rowId xmlns:a16="http://schemas.microsoft.com/office/drawing/2014/main" val="594753114"/>
                  </a:ext>
                </a:extLst>
              </a:tr>
              <a:tr h="1155901">
                <a:tc>
                  <a:txBody>
                    <a:bodyPr/>
                    <a:lstStyle/>
                    <a:p>
                      <a:r>
                        <a:rPr lang="en-US" sz="1400">
                          <a:latin typeface="Georgia Pro"/>
                        </a:rPr>
                        <a:t>Non-traditional Forces</a:t>
                      </a:r>
                    </a:p>
                  </a:txBody>
                  <a:tcPr>
                    <a:lnL w="28575">
                      <a:solidFill>
                        <a:schemeClr val="bg1"/>
                      </a:solidFill>
                    </a:lnL>
                    <a:lnR w="19050">
                      <a:solidFill>
                        <a:schemeClr val="bg1"/>
                      </a:solidFill>
                    </a:lnR>
                    <a:lnT w="19050">
                      <a:solidFill>
                        <a:schemeClr val="bg1"/>
                      </a:solidFill>
                    </a:lnT>
                    <a:lnB w="19050">
                      <a:solidFill>
                        <a:schemeClr val="bg1"/>
                      </a:solidFill>
                    </a:lnB>
                  </a:tcPr>
                </a:tc>
                <a:tc>
                  <a:txBody>
                    <a:bodyPr/>
                    <a:lstStyle/>
                    <a:p>
                      <a:pPr marL="285750" indent="-285750">
                        <a:buFont typeface="Arial"/>
                        <a:buChar char="•"/>
                      </a:pPr>
                      <a:r>
                        <a:rPr lang="en-US" sz="1400">
                          <a:latin typeface="Georgia Pro"/>
                        </a:rPr>
                        <a:t>Environmental push-back against leather goods</a:t>
                      </a:r>
                    </a:p>
                    <a:p>
                      <a:pPr marL="285750" lvl="0" indent="-285750">
                        <a:buClr>
                          <a:srgbClr val="000000"/>
                        </a:buClr>
                        <a:buFont typeface="Arial,Sans-Serif"/>
                        <a:buChar char="•"/>
                      </a:pPr>
                      <a:r>
                        <a:rPr lang="en-US" sz="1400" b="0" i="0" u="none" strike="noStrike" noProof="0">
                          <a:solidFill>
                            <a:srgbClr val="000000"/>
                          </a:solidFill>
                          <a:latin typeface="Georgia Pro"/>
                        </a:rPr>
                        <a:t>Appeal of "American-made" in a foreign country</a:t>
                      </a:r>
                    </a:p>
                    <a:p>
                      <a:pPr marL="285750" lvl="0" indent="-285750">
                        <a:buFont typeface="Arial"/>
                        <a:buChar char="•"/>
                      </a:pPr>
                      <a:endParaRPr lang="en-US" sz="1400">
                        <a:latin typeface="Georgia Pro"/>
                      </a:endParaRPr>
                    </a:p>
                  </a:txBody>
                  <a:tcPr>
                    <a:lnL w="19050">
                      <a:solidFill>
                        <a:schemeClr val="bg1"/>
                      </a:solidFill>
                    </a:lnL>
                    <a:lnR w="19050">
                      <a:solidFill>
                        <a:schemeClr val="bg1"/>
                      </a:solidFill>
                    </a:lnR>
                    <a:lnT w="19050">
                      <a:solidFill>
                        <a:schemeClr val="bg1"/>
                      </a:solidFill>
                    </a:lnT>
                    <a:lnB w="19050">
                      <a:solidFill>
                        <a:schemeClr val="bg1"/>
                      </a:solidFill>
                    </a:lnB>
                  </a:tcPr>
                </a:tc>
                <a:tc>
                  <a:txBody>
                    <a:bodyPr/>
                    <a:lstStyle/>
                    <a:p>
                      <a:pPr marL="285750" indent="-285750">
                        <a:buFont typeface="Arial"/>
                        <a:buChar char="•"/>
                      </a:pPr>
                      <a:r>
                        <a:rPr lang="en-US" sz="1400">
                          <a:latin typeface="Georgia Pro"/>
                        </a:rPr>
                        <a:t>Need to</a:t>
                      </a:r>
                      <a:r>
                        <a:rPr lang="en-US" sz="1400" b="1">
                          <a:latin typeface="Georgia Pro"/>
                        </a:rPr>
                        <a:t> explore alternatives to leather</a:t>
                      </a:r>
                      <a:r>
                        <a:rPr lang="en-US" sz="1400">
                          <a:latin typeface="Georgia Pro"/>
                        </a:rPr>
                        <a:t> to satisfy eco-friendly demands while maintaining high quality</a:t>
                      </a:r>
                      <a:endParaRPr lang="en-US" sz="1400"/>
                    </a:p>
                    <a:p>
                      <a:pPr marL="285750" lvl="0" indent="-285750">
                        <a:buFont typeface="Arial"/>
                        <a:buChar char="•"/>
                      </a:pPr>
                      <a:r>
                        <a:rPr lang="en-US" sz="1400">
                          <a:latin typeface="Georgia Pro"/>
                        </a:rPr>
                        <a:t>Australia's friendly attitude towards the US</a:t>
                      </a:r>
                      <a:r>
                        <a:rPr lang="en-US" altLang="ja-JP" sz="1400">
                          <a:latin typeface="Georgia Pro"/>
                        </a:rPr>
                        <a:t> </a:t>
                      </a:r>
                      <a:r>
                        <a:rPr lang="ja-JP" altLang="en-US" sz="1400" b="0" i="0" u="none" strike="noStrike" noProof="0">
                          <a:solidFill>
                            <a:schemeClr val="dk1"/>
                          </a:solidFill>
                        </a:rPr>
                        <a:t>→ </a:t>
                      </a:r>
                      <a:r>
                        <a:rPr lang="en-US" altLang="ja-JP" sz="1400" b="0" i="0" u="none" strike="noStrike" noProof="0">
                          <a:solidFill>
                            <a:srgbClr val="000000"/>
                          </a:solidFill>
                          <a:latin typeface="Georgia Pro"/>
                          <a:ea typeface="ＭＳ Ｐゴシック"/>
                        </a:rPr>
                        <a:t>"American-made" being attractive</a:t>
                      </a:r>
                    </a:p>
                  </a:txBody>
                  <a:tcPr>
                    <a:lnL w="19050">
                      <a:solidFill>
                        <a:schemeClr val="bg1"/>
                      </a:solidFill>
                    </a:lnL>
                    <a:lnR w="28575">
                      <a:solidFill>
                        <a:schemeClr val="bg1"/>
                      </a:solidFill>
                    </a:lnR>
                    <a:lnT w="19050">
                      <a:solidFill>
                        <a:schemeClr val="bg1"/>
                      </a:solidFill>
                    </a:lnT>
                    <a:lnB w="19050">
                      <a:solidFill>
                        <a:schemeClr val="bg1"/>
                      </a:solidFill>
                    </a:lnB>
                  </a:tcPr>
                </a:tc>
                <a:extLst>
                  <a:ext uri="{0D108BD9-81ED-4DB2-BD59-A6C34878D82A}">
                    <a16:rowId xmlns:a16="http://schemas.microsoft.com/office/drawing/2014/main" val="440999948"/>
                  </a:ext>
                </a:extLst>
              </a:tr>
              <a:tr h="1371247">
                <a:tc>
                  <a:txBody>
                    <a:bodyPr/>
                    <a:lstStyle/>
                    <a:p>
                      <a:pPr lvl="0">
                        <a:buNone/>
                      </a:pPr>
                      <a:r>
                        <a:rPr lang="en-US" sz="1400">
                          <a:latin typeface="Georgia Pro"/>
                        </a:rPr>
                        <a:t>Business Transformation Phase </a:t>
                      </a:r>
                    </a:p>
                  </a:txBody>
                  <a:tcPr>
                    <a:lnL w="28575">
                      <a:solidFill>
                        <a:schemeClr val="bg1"/>
                      </a:solidFill>
                    </a:lnL>
                    <a:lnR w="19050">
                      <a:solidFill>
                        <a:schemeClr val="bg1"/>
                      </a:solidFill>
                    </a:lnR>
                    <a:lnT w="19050">
                      <a:solidFill>
                        <a:schemeClr val="bg1"/>
                      </a:solidFill>
                    </a:lnT>
                    <a:lnB w="19050" cap="flat" cmpd="sng" algn="ctr">
                      <a:solidFill>
                        <a:schemeClr val="bg1"/>
                      </a:solidFill>
                      <a:prstDash val="solid"/>
                      <a:round/>
                      <a:headEnd type="none" w="med" len="med"/>
                      <a:tailEnd type="none" w="med" len="med"/>
                    </a:lnB>
                  </a:tcPr>
                </a:tc>
                <a:tc>
                  <a:txBody>
                    <a:bodyPr/>
                    <a:lstStyle/>
                    <a:p>
                      <a:pPr marL="285750" lvl="0" indent="-285750">
                        <a:buFont typeface="Arial"/>
                        <a:buChar char="•"/>
                      </a:pPr>
                      <a:r>
                        <a:rPr lang="en-US" sz="1400" b="0" i="0" u="none" strike="noStrike" noProof="0">
                          <a:solidFill>
                            <a:srgbClr val="000000"/>
                          </a:solidFill>
                          <a:latin typeface="Georgia Pro"/>
                        </a:rPr>
                        <a:t>Establish leadership in the new country</a:t>
                      </a:r>
                    </a:p>
                    <a:p>
                      <a:pPr marL="285750" lvl="0" indent="-285750">
                        <a:buFont typeface="Arial"/>
                        <a:buChar char="•"/>
                      </a:pPr>
                      <a:r>
                        <a:rPr lang="en-US" sz="1400" b="0" i="0" u="none" strike="noStrike" noProof="0">
                          <a:solidFill>
                            <a:srgbClr val="000000"/>
                          </a:solidFill>
                          <a:latin typeface="Georgia Pro"/>
                        </a:rPr>
                        <a:t>Establish a unified global customer service standards in stores </a:t>
                      </a:r>
                    </a:p>
                    <a:p>
                      <a:pPr marL="285750" lvl="0" indent="-285750">
                        <a:buClr>
                          <a:srgbClr val="000000"/>
                        </a:buClr>
                        <a:buFont typeface="Arial,Sans-Serif"/>
                        <a:buChar char="•"/>
                      </a:pPr>
                      <a:r>
                        <a:rPr lang="en-US" sz="1400" b="0" i="0" u="none" strike="noStrike" noProof="0">
                          <a:solidFill>
                            <a:srgbClr val="000000"/>
                          </a:solidFill>
                          <a:latin typeface="Georgia Pro"/>
                        </a:rPr>
                        <a:t>Need for location with high foot traffic</a:t>
                      </a:r>
                    </a:p>
                    <a:p>
                      <a:pPr marL="285750" lvl="0" indent="-285750">
                        <a:buFont typeface="Arial"/>
                        <a:buChar char="•"/>
                      </a:pPr>
                      <a:endParaRPr lang="en-US" sz="1400" b="0" i="0" u="none" strike="noStrike" noProof="0">
                        <a:solidFill>
                          <a:srgbClr val="000000"/>
                        </a:solidFill>
                        <a:latin typeface="Georgia Pro"/>
                      </a:endParaRPr>
                    </a:p>
                  </a:txBody>
                  <a:tcPr>
                    <a:lnL w="19050">
                      <a:solidFill>
                        <a:schemeClr val="bg1"/>
                      </a:solidFill>
                    </a:lnL>
                    <a:lnR w="19050">
                      <a:solidFill>
                        <a:schemeClr val="bg1"/>
                      </a:solidFill>
                    </a:lnR>
                    <a:lnT w="19050">
                      <a:solidFill>
                        <a:schemeClr val="bg1"/>
                      </a:solidFill>
                    </a:lnT>
                    <a:lnB w="19050" cap="flat" cmpd="sng" algn="ctr">
                      <a:solidFill>
                        <a:schemeClr val="bg1"/>
                      </a:solidFill>
                      <a:prstDash val="solid"/>
                      <a:round/>
                      <a:headEnd type="none" w="med" len="med"/>
                      <a:tailEnd type="none" w="med" len="med"/>
                    </a:lnB>
                  </a:tcPr>
                </a:tc>
                <a:tc>
                  <a:txBody>
                    <a:bodyPr/>
                    <a:lstStyle/>
                    <a:p>
                      <a:pPr marL="285750" lvl="0" indent="-285750">
                        <a:buFont typeface="Arial"/>
                        <a:buChar char="•"/>
                      </a:pPr>
                      <a:r>
                        <a:rPr lang="en-US" sz="1400" b="1">
                          <a:latin typeface="Georgia Pro"/>
                        </a:rPr>
                        <a:t>Hiring of expertized locals</a:t>
                      </a:r>
                      <a:r>
                        <a:rPr lang="en-US" sz="1400">
                          <a:latin typeface="Georgia Pro"/>
                        </a:rPr>
                        <a:t> to help navigate the Australian market and local audience's needs</a:t>
                      </a:r>
                      <a:endParaRPr lang="en-US"/>
                    </a:p>
                    <a:p>
                      <a:pPr marL="285750" lvl="0" indent="-285750">
                        <a:buFont typeface="Arial"/>
                        <a:buChar char="•"/>
                      </a:pPr>
                      <a:r>
                        <a:rPr lang="en-US" sz="1400">
                          <a:latin typeface="Georgia Pro"/>
                        </a:rPr>
                        <a:t>Opening in Central Sydney with high foot traffic</a:t>
                      </a:r>
                    </a:p>
                    <a:p>
                      <a:pPr marL="285750" lvl="0" indent="-285750">
                        <a:buFont typeface="Arial"/>
                        <a:buChar char="•"/>
                      </a:pPr>
                      <a:endParaRPr lang="en-US" sz="1400">
                        <a:latin typeface="Georgia Pro"/>
                      </a:endParaRPr>
                    </a:p>
                  </a:txBody>
                  <a:tcPr>
                    <a:lnL w="19050">
                      <a:solidFill>
                        <a:schemeClr val="bg1"/>
                      </a:solidFill>
                    </a:lnL>
                    <a:lnR w="28575">
                      <a:solidFill>
                        <a:schemeClr val="bg1"/>
                      </a:solidFill>
                    </a:lnR>
                    <a:lnT w="19050">
                      <a:solidFill>
                        <a:schemeClr val="bg1"/>
                      </a:solidFill>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210661275"/>
                  </a:ext>
                </a:extLst>
              </a:tr>
            </a:tbl>
          </a:graphicData>
        </a:graphic>
      </p:graphicFrame>
      <p:sp>
        <p:nvSpPr>
          <p:cNvPr id="3" name="Slide Number Placeholder 2">
            <a:extLst>
              <a:ext uri="{FF2B5EF4-FFF2-40B4-BE49-F238E27FC236}">
                <a16:creationId xmlns:a16="http://schemas.microsoft.com/office/drawing/2014/main" id="{D9AFF6B9-8699-E795-544A-D82A3D497323}"/>
              </a:ext>
            </a:extLst>
          </p:cNvPr>
          <p:cNvSpPr>
            <a:spLocks noGrp="1"/>
          </p:cNvSpPr>
          <p:nvPr>
            <p:ph type="sldNum" sz="quarter" idx="12"/>
          </p:nvPr>
        </p:nvSpPr>
        <p:spPr/>
        <p:txBody>
          <a:bodyPr/>
          <a:lstStyle/>
          <a:p>
            <a:fld id="{330EA680-D336-4FF7-8B7A-9848BB0A1C32}" type="slidenum">
              <a:rPr lang="en-US" smtClean="0"/>
              <a:t>17</a:t>
            </a:fld>
            <a:endParaRPr lang="en-US"/>
          </a:p>
        </p:txBody>
      </p:sp>
      <p:sp>
        <p:nvSpPr>
          <p:cNvPr id="4" name="Footer Placeholder 3">
            <a:extLst>
              <a:ext uri="{FF2B5EF4-FFF2-40B4-BE49-F238E27FC236}">
                <a16:creationId xmlns:a16="http://schemas.microsoft.com/office/drawing/2014/main" id="{13D91C4F-CA7E-8294-92BC-2C4FDE78B75F}"/>
              </a:ext>
            </a:extLst>
          </p:cNvPr>
          <p:cNvSpPr>
            <a:spLocks noGrp="1"/>
          </p:cNvSpPr>
          <p:nvPr>
            <p:ph type="ftr" sz="quarter" idx="11"/>
          </p:nvPr>
        </p:nvSpPr>
        <p:spPr/>
        <p:txBody>
          <a:bodyPr/>
          <a:lstStyle/>
          <a:p>
            <a:r>
              <a:rPr lang="en-US"/>
              <a:t>Vicky</a:t>
            </a:r>
          </a:p>
        </p:txBody>
      </p:sp>
    </p:spTree>
    <p:extLst>
      <p:ext uri="{BB962C8B-B14F-4D97-AF65-F5344CB8AC3E}">
        <p14:creationId xmlns:p14="http://schemas.microsoft.com/office/powerpoint/2010/main" val="1516717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Sustainable Logging For Healthy Forests | The Filson Journal">
            <a:extLst>
              <a:ext uri="{FF2B5EF4-FFF2-40B4-BE49-F238E27FC236}">
                <a16:creationId xmlns:a16="http://schemas.microsoft.com/office/drawing/2014/main" id="{BD16EF48-F55E-3866-90E5-B0FC14BF8397}"/>
              </a:ext>
            </a:extLst>
          </p:cNvPr>
          <p:cNvPicPr>
            <a:picLocks noChangeAspect="1"/>
          </p:cNvPicPr>
          <p:nvPr/>
        </p:nvPicPr>
        <p:blipFill rotWithShape="1">
          <a:blip r:embed="rId3">
            <a:alphaModFix amt="35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2BA3842D-CF4F-6694-FD61-0DF08B3A124F}"/>
              </a:ext>
            </a:extLst>
          </p:cNvPr>
          <p:cNvSpPr>
            <a:spLocks noGrp="1"/>
          </p:cNvSpPr>
          <p:nvPr>
            <p:ph type="title"/>
          </p:nvPr>
        </p:nvSpPr>
        <p:spPr>
          <a:xfrm>
            <a:off x="1097280" y="286603"/>
            <a:ext cx="10058400" cy="1450757"/>
          </a:xfrm>
        </p:spPr>
        <p:txBody>
          <a:bodyPr>
            <a:normAutofit/>
          </a:bodyPr>
          <a:lstStyle/>
          <a:p>
            <a:r>
              <a:rPr lang="en-US" sz="4000">
                <a:latin typeface="Georgia Pro"/>
              </a:rPr>
              <a:t>Sustainability Recommendations </a:t>
            </a:r>
          </a:p>
        </p:txBody>
      </p:sp>
      <p:sp>
        <p:nvSpPr>
          <p:cNvPr id="3" name="Content Placeholder 2">
            <a:extLst>
              <a:ext uri="{FF2B5EF4-FFF2-40B4-BE49-F238E27FC236}">
                <a16:creationId xmlns:a16="http://schemas.microsoft.com/office/drawing/2014/main" id="{78CF9B61-1FE4-2047-B065-06E62E01D3ED}"/>
              </a:ext>
            </a:extLst>
          </p:cNvPr>
          <p:cNvSpPr>
            <a:spLocks noGrp="1"/>
          </p:cNvSpPr>
          <p:nvPr>
            <p:ph idx="1"/>
          </p:nvPr>
        </p:nvSpPr>
        <p:spPr>
          <a:xfrm>
            <a:off x="1097280" y="2108201"/>
            <a:ext cx="10058400" cy="3760891"/>
          </a:xfrm>
        </p:spPr>
        <p:txBody>
          <a:bodyPr vert="horz" lIns="0" tIns="45720" rIns="0" bIns="45720" rtlCol="0" anchor="t">
            <a:normAutofit fontScale="92500" lnSpcReduction="10000"/>
          </a:bodyPr>
          <a:lstStyle/>
          <a:p>
            <a:pPr>
              <a:buFont typeface="Arial" panose="020F0502020204030204" pitchFamily="34" charset="0"/>
              <a:buChar char="•"/>
            </a:pPr>
            <a:r>
              <a:rPr lang="en-US">
                <a:latin typeface="Georgia Pro"/>
                <a:cs typeface="Times New Roman"/>
              </a:rPr>
              <a:t>Continue business recycling and extended product lifetime business model</a:t>
            </a:r>
          </a:p>
          <a:p>
            <a:pPr>
              <a:buFont typeface="Arial" panose="020F0502020204030204" pitchFamily="34" charset="0"/>
              <a:buChar char="•"/>
            </a:pPr>
            <a:r>
              <a:rPr lang="en-US">
                <a:latin typeface="Georgia Pro"/>
                <a:cs typeface="Times New Roman"/>
              </a:rPr>
              <a:t>Use of paper bags and sustainable packaging and materials within our store</a:t>
            </a:r>
          </a:p>
          <a:p>
            <a:pPr>
              <a:buFont typeface="Arial" panose="020F0502020204030204" pitchFamily="34" charset="0"/>
              <a:buChar char="•"/>
            </a:pPr>
            <a:r>
              <a:rPr lang="en-US">
                <a:latin typeface="Georgia Pro"/>
                <a:ea typeface="+mn-lt"/>
                <a:cs typeface="+mn-lt"/>
              </a:rPr>
              <a:t>Sustainable packaging throughout shipping process </a:t>
            </a:r>
            <a:endParaRPr lang="en-US">
              <a:latin typeface="Georgia Pro"/>
              <a:cs typeface="Times New Roman"/>
            </a:endParaRPr>
          </a:p>
          <a:p>
            <a:pPr>
              <a:buFont typeface="Arial" panose="020F0502020204030204" pitchFamily="34" charset="0"/>
              <a:buChar char="•"/>
            </a:pPr>
            <a:r>
              <a:rPr lang="en-US">
                <a:latin typeface="Georgia Pro"/>
                <a:cs typeface="Times New Roman"/>
              </a:rPr>
              <a:t>Maersk eco-shipping for exporting</a:t>
            </a:r>
          </a:p>
          <a:p>
            <a:pPr marL="0" indent="0">
              <a:buNone/>
            </a:pPr>
            <a:endParaRPr lang="en-US">
              <a:latin typeface="Georgia Pro"/>
              <a:cs typeface="Times New Roman"/>
            </a:endParaRPr>
          </a:p>
          <a:p>
            <a:pPr marL="0" indent="0">
              <a:buNone/>
            </a:pPr>
            <a:br>
              <a:rPr lang="en-US">
                <a:latin typeface="Georgia Pro"/>
              </a:rPr>
            </a:br>
            <a:endParaRPr lang="en-US">
              <a:latin typeface="Georgia Pro"/>
            </a:endParaRPr>
          </a:p>
        </p:txBody>
      </p:sp>
      <p:sp>
        <p:nvSpPr>
          <p:cNvPr id="5" name="Slide Number Placeholder 4">
            <a:extLst>
              <a:ext uri="{FF2B5EF4-FFF2-40B4-BE49-F238E27FC236}">
                <a16:creationId xmlns:a16="http://schemas.microsoft.com/office/drawing/2014/main" id="{C00E763B-227C-9E78-F4E0-BCB590E0D1EA}"/>
              </a:ext>
            </a:extLst>
          </p:cNvPr>
          <p:cNvSpPr>
            <a:spLocks noGrp="1"/>
          </p:cNvSpPr>
          <p:nvPr>
            <p:ph type="sldNum" sz="quarter" idx="12"/>
          </p:nvPr>
        </p:nvSpPr>
        <p:spPr/>
        <p:txBody>
          <a:bodyPr/>
          <a:lstStyle/>
          <a:p>
            <a:fld id="{330EA680-D336-4FF7-8B7A-9848BB0A1C32}" type="slidenum">
              <a:rPr lang="en-US" smtClean="0"/>
              <a:t>18</a:t>
            </a:fld>
            <a:endParaRPr lang="en-US"/>
          </a:p>
        </p:txBody>
      </p:sp>
      <p:sp>
        <p:nvSpPr>
          <p:cNvPr id="6" name="Footer Placeholder 5">
            <a:extLst>
              <a:ext uri="{FF2B5EF4-FFF2-40B4-BE49-F238E27FC236}">
                <a16:creationId xmlns:a16="http://schemas.microsoft.com/office/drawing/2014/main" id="{78BDF709-87D3-A5CF-2316-8C5EECB7074F}"/>
              </a:ext>
            </a:extLst>
          </p:cNvPr>
          <p:cNvSpPr>
            <a:spLocks noGrp="1"/>
          </p:cNvSpPr>
          <p:nvPr>
            <p:ph type="ftr" sz="quarter" idx="11"/>
          </p:nvPr>
        </p:nvSpPr>
        <p:spPr/>
        <p:txBody>
          <a:bodyPr/>
          <a:lstStyle/>
          <a:p>
            <a:r>
              <a:rPr lang="en-US"/>
              <a:t>Momoka</a:t>
            </a:r>
          </a:p>
        </p:txBody>
      </p:sp>
    </p:spTree>
    <p:extLst>
      <p:ext uri="{BB962C8B-B14F-4D97-AF65-F5344CB8AC3E}">
        <p14:creationId xmlns:p14="http://schemas.microsoft.com/office/powerpoint/2010/main" val="32135679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ocky landscape with trees and blue sky&#10;&#10;Description automatically generated">
            <a:extLst>
              <a:ext uri="{FF2B5EF4-FFF2-40B4-BE49-F238E27FC236}">
                <a16:creationId xmlns:a16="http://schemas.microsoft.com/office/drawing/2014/main" id="{CC759260-92F2-422C-89F1-E6B5DDD053E2}"/>
              </a:ext>
            </a:extLst>
          </p:cNvPr>
          <p:cNvPicPr>
            <a:picLocks noChangeAspect="1"/>
          </p:cNvPicPr>
          <p:nvPr/>
        </p:nvPicPr>
        <p:blipFill>
          <a:blip r:embed="rId3"/>
          <a:stretch>
            <a:fillRect/>
          </a:stretch>
        </p:blipFill>
        <p:spPr>
          <a:xfrm>
            <a:off x="13424" y="-13310"/>
            <a:ext cx="12177517" cy="6857997"/>
          </a:xfrm>
          <a:prstGeom prst="rect">
            <a:avLst/>
          </a:prstGeom>
        </p:spPr>
      </p:pic>
      <p:grpSp>
        <p:nvGrpSpPr>
          <p:cNvPr id="32" name="Group 31">
            <a:extLst>
              <a:ext uri="{FF2B5EF4-FFF2-40B4-BE49-F238E27FC236}">
                <a16:creationId xmlns:a16="http://schemas.microsoft.com/office/drawing/2014/main" id="{D36F9873-642F-4EB5-9636-7DE2F9F95D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2" name="Oval 21">
              <a:extLst>
                <a:ext uri="{FF2B5EF4-FFF2-40B4-BE49-F238E27FC236}">
                  <a16:creationId xmlns:a16="http://schemas.microsoft.com/office/drawing/2014/main" id="{CF8B8011-BF73-4693-BD76-BCF02A8420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7329488-C25D-4C7C-814F-CEBFD5E7C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68D62A5-CA80-455B-8BF4-09BA31DC3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320F636-F7FE-493A-AF45-D9E22016E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CFAE76A-3CE9-4AC3-9975-186C6B3EEA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D2D7409-1AC7-4A0F-B79D-1664128FB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4A654C-9A16-F1C1-EF57-2EF6969C467A}"/>
              </a:ext>
            </a:extLst>
          </p:cNvPr>
          <p:cNvSpPr>
            <a:spLocks noGrp="1"/>
          </p:cNvSpPr>
          <p:nvPr>
            <p:ph type="title"/>
          </p:nvPr>
        </p:nvSpPr>
        <p:spPr>
          <a:xfrm>
            <a:off x="630935" y="630936"/>
            <a:ext cx="5330275" cy="1951075"/>
          </a:xfrm>
          <a:noFill/>
        </p:spPr>
        <p:txBody>
          <a:bodyPr anchor="t">
            <a:normAutofit/>
          </a:bodyPr>
          <a:lstStyle/>
          <a:p>
            <a:r>
              <a:rPr lang="en-US" sz="4000">
                <a:solidFill>
                  <a:schemeClr val="bg1"/>
                </a:solidFill>
                <a:latin typeface="Georgia Pro"/>
                <a:ea typeface="Calibri Light"/>
                <a:cs typeface="Calibri Light"/>
              </a:rPr>
              <a:t>Segmentation and Target Audience</a:t>
            </a:r>
            <a:endParaRPr lang="en-US" sz="4000">
              <a:solidFill>
                <a:schemeClr val="bg1"/>
              </a:solidFill>
              <a:latin typeface="Georgia Pro"/>
            </a:endParaRPr>
          </a:p>
        </p:txBody>
      </p:sp>
      <p:sp>
        <p:nvSpPr>
          <p:cNvPr id="3" name="Content Placeholder 2">
            <a:extLst>
              <a:ext uri="{FF2B5EF4-FFF2-40B4-BE49-F238E27FC236}">
                <a16:creationId xmlns:a16="http://schemas.microsoft.com/office/drawing/2014/main" id="{DC3B5ACC-0F62-2148-703F-77516F648BE0}"/>
              </a:ext>
            </a:extLst>
          </p:cNvPr>
          <p:cNvSpPr>
            <a:spLocks noGrp="1"/>
          </p:cNvSpPr>
          <p:nvPr>
            <p:ph idx="1"/>
          </p:nvPr>
        </p:nvSpPr>
        <p:spPr>
          <a:xfrm>
            <a:off x="6108854" y="2124421"/>
            <a:ext cx="5671437" cy="3849018"/>
          </a:xfrm>
          <a:noFill/>
        </p:spPr>
        <p:txBody>
          <a:bodyPr vert="horz" lIns="91440" tIns="45720" rIns="91440" bIns="45720" rtlCol="0" anchor="t">
            <a:noAutofit/>
          </a:bodyPr>
          <a:lstStyle/>
          <a:p>
            <a:pPr marL="0" indent="0">
              <a:buNone/>
            </a:pPr>
            <a:r>
              <a:rPr lang="en-US" b="1">
                <a:solidFill>
                  <a:schemeClr val="bg1"/>
                </a:solidFill>
                <a:latin typeface="Georgia Pro"/>
                <a:ea typeface="Calibri"/>
                <a:cs typeface="Calibri"/>
              </a:rPr>
              <a:t>Middle to upper income people (weekly earning $1400 - $2200) that are:</a:t>
            </a:r>
          </a:p>
          <a:p>
            <a:pPr marL="0" indent="0">
              <a:buNone/>
            </a:pPr>
            <a:endParaRPr lang="en-US">
              <a:solidFill>
                <a:schemeClr val="bg1"/>
              </a:solidFill>
            </a:endParaRPr>
          </a:p>
          <a:p>
            <a:r>
              <a:rPr lang="en-US" sz="2000">
                <a:solidFill>
                  <a:schemeClr val="bg1"/>
                </a:solidFill>
                <a:latin typeface="Georgia Pro"/>
                <a:ea typeface="Calibri"/>
                <a:cs typeface="Calibri"/>
              </a:rPr>
              <a:t>Outdoor enthusiasts</a:t>
            </a:r>
          </a:p>
          <a:p>
            <a:r>
              <a:rPr lang="en-US" sz="2000">
                <a:solidFill>
                  <a:schemeClr val="bg1"/>
                </a:solidFill>
                <a:latin typeface="Georgia Pro"/>
                <a:ea typeface="Calibri"/>
                <a:cs typeface="Calibri"/>
              </a:rPr>
              <a:t>Heritage and quality seekers</a:t>
            </a:r>
          </a:p>
          <a:p>
            <a:r>
              <a:rPr lang="en-US" sz="2000">
                <a:solidFill>
                  <a:schemeClr val="bg1"/>
                </a:solidFill>
                <a:latin typeface="Georgia Pro"/>
                <a:ea typeface="Calibri"/>
                <a:cs typeface="Calibri"/>
              </a:rPr>
              <a:t>Professionals in the outdoor scene</a:t>
            </a:r>
          </a:p>
          <a:p>
            <a:pPr marL="457200" lvl="1" indent="0">
              <a:buNone/>
            </a:pPr>
            <a:r>
              <a:rPr lang="en-US" sz="2000">
                <a:solidFill>
                  <a:schemeClr val="bg1"/>
                </a:solidFill>
                <a:latin typeface="Georgia Pro"/>
                <a:ea typeface="Calibri"/>
                <a:cs typeface="Calibri"/>
              </a:rPr>
              <a:t>They occupy roughly 10% of the Australian population</a:t>
            </a:r>
          </a:p>
        </p:txBody>
      </p:sp>
      <p:sp>
        <p:nvSpPr>
          <p:cNvPr id="31" name="Rectangle 30">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4" name="Straight Connector 33">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0" name="Straight Connector 39">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7" name="Graphic 6" descr="Contact">
            <a:extLst>
              <a:ext uri="{FF2B5EF4-FFF2-40B4-BE49-F238E27FC236}">
                <a16:creationId xmlns:a16="http://schemas.microsoft.com/office/drawing/2014/main" id="{CAE7BC2D-5D19-BF36-5870-76192CF6CCE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2219" y="3442517"/>
            <a:ext cx="2815248" cy="2815248"/>
          </a:xfrm>
          <a:prstGeom prst="rect">
            <a:avLst/>
          </a:prstGeom>
        </p:spPr>
      </p:pic>
      <p:grpSp>
        <p:nvGrpSpPr>
          <p:cNvPr id="45" name="Group 44">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3" y="2900856"/>
            <a:ext cx="304800" cy="429768"/>
            <a:chOff x="215328" y="-46937"/>
            <a:chExt cx="304800" cy="2773841"/>
          </a:xfrm>
        </p:grpSpPr>
        <p:cxnSp>
          <p:nvCxnSpPr>
            <p:cNvPr id="46" name="Straight Connector 45">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6" name="Slide Number Placeholder 5">
            <a:extLst>
              <a:ext uri="{FF2B5EF4-FFF2-40B4-BE49-F238E27FC236}">
                <a16:creationId xmlns:a16="http://schemas.microsoft.com/office/drawing/2014/main" id="{0E25B5A6-FE6B-D699-1EE9-C365AD81B0CE}"/>
              </a:ext>
            </a:extLst>
          </p:cNvPr>
          <p:cNvSpPr>
            <a:spLocks noGrp="1"/>
          </p:cNvSpPr>
          <p:nvPr>
            <p:ph type="sldNum" sz="quarter" idx="12"/>
          </p:nvPr>
        </p:nvSpPr>
        <p:spPr/>
        <p:txBody>
          <a:bodyPr/>
          <a:lstStyle/>
          <a:p>
            <a:fld id="{330EA680-D336-4FF7-8B7A-9848BB0A1C32}" type="slidenum">
              <a:rPr lang="en-US" smtClean="0"/>
              <a:t>19</a:t>
            </a:fld>
            <a:endParaRPr lang="en-US"/>
          </a:p>
        </p:txBody>
      </p:sp>
      <p:sp>
        <p:nvSpPr>
          <p:cNvPr id="4" name="Footer Placeholder 3">
            <a:extLst>
              <a:ext uri="{FF2B5EF4-FFF2-40B4-BE49-F238E27FC236}">
                <a16:creationId xmlns:a16="http://schemas.microsoft.com/office/drawing/2014/main" id="{70FC3D4B-0AEF-F840-8A89-20C1154260A9}"/>
              </a:ext>
            </a:extLst>
          </p:cNvPr>
          <p:cNvSpPr>
            <a:spLocks noGrp="1"/>
          </p:cNvSpPr>
          <p:nvPr>
            <p:ph type="ftr" sz="quarter" idx="11"/>
          </p:nvPr>
        </p:nvSpPr>
        <p:spPr/>
        <p:txBody>
          <a:bodyPr/>
          <a:lstStyle/>
          <a:p>
            <a:r>
              <a:rPr lang="en-US" err="1"/>
              <a:t>Yundi</a:t>
            </a:r>
            <a:endParaRPr lang="en-US" err="1">
              <a:cs typeface="Calibri"/>
            </a:endParaRPr>
          </a:p>
        </p:txBody>
      </p:sp>
    </p:spTree>
    <p:extLst>
      <p:ext uri="{BB962C8B-B14F-4D97-AF65-F5344CB8AC3E}">
        <p14:creationId xmlns:p14="http://schemas.microsoft.com/office/powerpoint/2010/main" val="319791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1"/>
            <a:ext cx="12191990" cy="168864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654B29-2480-DC97-98E7-5394716E6710}"/>
              </a:ext>
            </a:extLst>
          </p:cNvPr>
          <p:cNvSpPr>
            <a:spLocks noGrp="1"/>
          </p:cNvSpPr>
          <p:nvPr>
            <p:ph type="title"/>
          </p:nvPr>
        </p:nvSpPr>
        <p:spPr>
          <a:xfrm>
            <a:off x="1156851" y="637762"/>
            <a:ext cx="9888496" cy="900131"/>
          </a:xfrm>
        </p:spPr>
        <p:txBody>
          <a:bodyPr anchor="t">
            <a:normAutofit/>
          </a:bodyPr>
          <a:lstStyle/>
          <a:p>
            <a:r>
              <a:rPr lang="en-US" sz="4000">
                <a:solidFill>
                  <a:schemeClr val="bg1"/>
                </a:solidFill>
                <a:latin typeface="Georgia Pro"/>
                <a:cs typeface="Calibri Light"/>
              </a:rPr>
              <a:t>The Granolas Introduction</a:t>
            </a:r>
            <a:endParaRPr lang="en-US" sz="4000">
              <a:solidFill>
                <a:schemeClr val="bg1"/>
              </a:solidFill>
              <a:latin typeface="Georgia Pro"/>
            </a:endParaRPr>
          </a:p>
        </p:txBody>
      </p:sp>
      <p:sp>
        <p:nvSpPr>
          <p:cNvPr id="44" name="Rectangle 43">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2154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4" descr="A person standing on a staircase with birds flying around her&#10;&#10;Description automatically generated">
            <a:extLst>
              <a:ext uri="{FF2B5EF4-FFF2-40B4-BE49-F238E27FC236}">
                <a16:creationId xmlns:a16="http://schemas.microsoft.com/office/drawing/2014/main" id="{A562CFCB-5E96-18E8-8F49-60F205BAE72B}"/>
              </a:ext>
            </a:extLst>
          </p:cNvPr>
          <p:cNvPicPr>
            <a:picLocks noChangeAspect="1"/>
          </p:cNvPicPr>
          <p:nvPr/>
        </p:nvPicPr>
        <p:blipFill rotWithShape="1">
          <a:blip r:embed="rId2"/>
          <a:srcRect l="17187" t="18276" b="818"/>
          <a:stretch/>
        </p:blipFill>
        <p:spPr>
          <a:xfrm>
            <a:off x="4580266" y="2276277"/>
            <a:ext cx="1419133" cy="2113013"/>
          </a:xfrm>
          <a:prstGeom prst="rect">
            <a:avLst/>
          </a:prstGeom>
        </p:spPr>
      </p:pic>
      <p:pic>
        <p:nvPicPr>
          <p:cNvPr id="33" name="Picture 9" descr="A person holding a dog&#10;&#10;Description automatically generated">
            <a:extLst>
              <a:ext uri="{FF2B5EF4-FFF2-40B4-BE49-F238E27FC236}">
                <a16:creationId xmlns:a16="http://schemas.microsoft.com/office/drawing/2014/main" id="{5B5461AE-B6BE-CB2D-5083-9D18FEE2ADC6}"/>
              </a:ext>
            </a:extLst>
          </p:cNvPr>
          <p:cNvPicPr>
            <a:picLocks noChangeAspect="1"/>
          </p:cNvPicPr>
          <p:nvPr/>
        </p:nvPicPr>
        <p:blipFill rotWithShape="1">
          <a:blip r:embed="rId3"/>
          <a:srcRect t="6476"/>
          <a:stretch/>
        </p:blipFill>
        <p:spPr>
          <a:xfrm>
            <a:off x="7826922" y="2272097"/>
            <a:ext cx="1434016" cy="2113308"/>
          </a:xfrm>
          <a:prstGeom prst="rect">
            <a:avLst/>
          </a:prstGeom>
        </p:spPr>
      </p:pic>
      <p:pic>
        <p:nvPicPr>
          <p:cNvPr id="23" name="图片 22" descr="男人站在那里&#10;&#10;描述已自动生成">
            <a:extLst>
              <a:ext uri="{FF2B5EF4-FFF2-40B4-BE49-F238E27FC236}">
                <a16:creationId xmlns:a16="http://schemas.microsoft.com/office/drawing/2014/main" id="{D9F8F17E-30E4-75C0-6A84-59E2C1EB9469}"/>
              </a:ext>
            </a:extLst>
          </p:cNvPr>
          <p:cNvPicPr>
            <a:picLocks noChangeAspect="1"/>
          </p:cNvPicPr>
          <p:nvPr/>
        </p:nvPicPr>
        <p:blipFill rotWithShape="1">
          <a:blip r:embed="rId4">
            <a:extLst>
              <a:ext uri="{28A0092B-C50C-407E-A947-70E740481C1C}">
                <a14:useLocalDpi xmlns:a14="http://schemas.microsoft.com/office/drawing/2010/main" val="0"/>
              </a:ext>
            </a:extLst>
          </a:blip>
          <a:srcRect l="8571" t="2944" r="14940" b="21642"/>
          <a:stretch/>
        </p:blipFill>
        <p:spPr>
          <a:xfrm>
            <a:off x="9452281" y="2262706"/>
            <a:ext cx="1434016" cy="2120791"/>
          </a:xfrm>
          <a:prstGeom prst="rect">
            <a:avLst/>
          </a:prstGeom>
        </p:spPr>
      </p:pic>
      <p:pic>
        <p:nvPicPr>
          <p:cNvPr id="27" name="Picture 10" descr="A person standing on a beach with a phone in front of her&#10;&#10;Description automatically generated">
            <a:extLst>
              <a:ext uri="{FF2B5EF4-FFF2-40B4-BE49-F238E27FC236}">
                <a16:creationId xmlns:a16="http://schemas.microsoft.com/office/drawing/2014/main" id="{FF378F30-5569-DA58-7307-FE6F5B71D439}"/>
              </a:ext>
            </a:extLst>
          </p:cNvPr>
          <p:cNvPicPr>
            <a:picLocks noChangeAspect="1"/>
          </p:cNvPicPr>
          <p:nvPr/>
        </p:nvPicPr>
        <p:blipFill rotWithShape="1">
          <a:blip r:embed="rId5"/>
          <a:srcRect l="3076" r="2612"/>
          <a:stretch/>
        </p:blipFill>
        <p:spPr>
          <a:xfrm>
            <a:off x="6201561" y="2269919"/>
            <a:ext cx="1434016" cy="2117667"/>
          </a:xfrm>
          <a:prstGeom prst="rect">
            <a:avLst/>
          </a:prstGeom>
        </p:spPr>
      </p:pic>
      <p:pic>
        <p:nvPicPr>
          <p:cNvPr id="29" name="Picture 6" descr="A person sitting at a table&#10;&#10;Description automatically generated">
            <a:extLst>
              <a:ext uri="{FF2B5EF4-FFF2-40B4-BE49-F238E27FC236}">
                <a16:creationId xmlns:a16="http://schemas.microsoft.com/office/drawing/2014/main" id="{FF039BD9-F44F-E7B7-4CE9-AB4AF48279BC}"/>
              </a:ext>
            </a:extLst>
          </p:cNvPr>
          <p:cNvPicPr>
            <a:picLocks noChangeAspect="1"/>
          </p:cNvPicPr>
          <p:nvPr/>
        </p:nvPicPr>
        <p:blipFill rotWithShape="1">
          <a:blip r:embed="rId6"/>
          <a:srcRect t="4349" b="4367"/>
          <a:stretch/>
        </p:blipFill>
        <p:spPr>
          <a:xfrm>
            <a:off x="2940897" y="2269918"/>
            <a:ext cx="1436908" cy="2120793"/>
          </a:xfrm>
          <a:prstGeom prst="rect">
            <a:avLst/>
          </a:prstGeom>
        </p:spPr>
      </p:pic>
      <p:pic>
        <p:nvPicPr>
          <p:cNvPr id="31" name="Picture 3" descr="A person with long hair wearing a dress&#10;&#10;Description automatically generated">
            <a:extLst>
              <a:ext uri="{FF2B5EF4-FFF2-40B4-BE49-F238E27FC236}">
                <a16:creationId xmlns:a16="http://schemas.microsoft.com/office/drawing/2014/main" id="{A3789AE1-1265-E9F0-F96A-09760534C702}"/>
              </a:ext>
            </a:extLst>
          </p:cNvPr>
          <p:cNvPicPr>
            <a:picLocks noChangeAspect="1"/>
          </p:cNvPicPr>
          <p:nvPr/>
        </p:nvPicPr>
        <p:blipFill rotWithShape="1">
          <a:blip r:embed="rId7"/>
          <a:srcRect t="1497" b="32"/>
          <a:stretch/>
        </p:blipFill>
        <p:spPr>
          <a:xfrm>
            <a:off x="1314607" y="2270602"/>
            <a:ext cx="1438771" cy="2104997"/>
          </a:xfrm>
          <a:prstGeom prst="rect">
            <a:avLst/>
          </a:prstGeom>
        </p:spPr>
      </p:pic>
      <p:sp>
        <p:nvSpPr>
          <p:cNvPr id="8" name="TextBox 7">
            <a:extLst>
              <a:ext uri="{FF2B5EF4-FFF2-40B4-BE49-F238E27FC236}">
                <a16:creationId xmlns:a16="http://schemas.microsoft.com/office/drawing/2014/main" id="{3275115E-061C-1B9C-6F71-810E2B018B3E}"/>
              </a:ext>
            </a:extLst>
          </p:cNvPr>
          <p:cNvSpPr txBox="1"/>
          <p:nvPr/>
        </p:nvSpPr>
        <p:spPr>
          <a:xfrm>
            <a:off x="1353158" y="4573407"/>
            <a:ext cx="1385002" cy="6456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786384">
              <a:spcAft>
                <a:spcPts val="600"/>
              </a:spcAft>
            </a:pPr>
            <a:r>
              <a:rPr lang="en-US" sz="1720" b="1" kern="1200">
                <a:solidFill>
                  <a:schemeClr val="tx1"/>
                </a:solidFill>
                <a:latin typeface="Georgia Pro"/>
                <a:ea typeface="+mn-ea"/>
                <a:cs typeface="Calibri"/>
              </a:rPr>
              <a:t>Natalie</a:t>
            </a:r>
          </a:p>
          <a:p>
            <a:pPr algn="ctr" defTabSz="786384">
              <a:spcAft>
                <a:spcPts val="600"/>
              </a:spcAft>
            </a:pPr>
            <a:r>
              <a:rPr lang="en-US" sz="1376" kern="1200">
                <a:solidFill>
                  <a:schemeClr val="tx1"/>
                </a:solidFill>
                <a:latin typeface="Georgia Pro"/>
                <a:ea typeface="+mn-ea"/>
                <a:cs typeface="Calibri"/>
              </a:rPr>
              <a:t>Team Leader</a:t>
            </a:r>
            <a:endParaRPr lang="en-US" sz="1600">
              <a:latin typeface="Georgia Pro"/>
              <a:cs typeface="Calibri"/>
            </a:endParaRPr>
          </a:p>
        </p:txBody>
      </p:sp>
      <p:sp>
        <p:nvSpPr>
          <p:cNvPr id="9" name="TextBox 8">
            <a:extLst>
              <a:ext uri="{FF2B5EF4-FFF2-40B4-BE49-F238E27FC236}">
                <a16:creationId xmlns:a16="http://schemas.microsoft.com/office/drawing/2014/main" id="{EC5D09D1-72DE-57B9-55FE-04157DFAA723}"/>
              </a:ext>
            </a:extLst>
          </p:cNvPr>
          <p:cNvSpPr txBox="1"/>
          <p:nvPr/>
        </p:nvSpPr>
        <p:spPr>
          <a:xfrm>
            <a:off x="4508090" y="4573405"/>
            <a:ext cx="1572844" cy="6456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786384">
              <a:spcAft>
                <a:spcPts val="600"/>
              </a:spcAft>
            </a:pPr>
            <a:r>
              <a:rPr lang="en-US" sz="1720" b="1" kern="1200">
                <a:solidFill>
                  <a:schemeClr val="tx1"/>
                </a:solidFill>
                <a:latin typeface="Georgia Pro"/>
                <a:ea typeface="+mn-ea"/>
                <a:cs typeface="Calibri"/>
              </a:rPr>
              <a:t>Zhu</a:t>
            </a:r>
            <a:r>
              <a:rPr lang="en-US" sz="1720" kern="1200">
                <a:solidFill>
                  <a:schemeClr val="tx1"/>
                </a:solidFill>
                <a:latin typeface="Georgia Pro"/>
                <a:ea typeface="+mn-ea"/>
                <a:cs typeface="Calibri"/>
              </a:rPr>
              <a:t> (Juju)</a:t>
            </a:r>
          </a:p>
          <a:p>
            <a:pPr algn="ctr" defTabSz="786384">
              <a:spcAft>
                <a:spcPts val="600"/>
              </a:spcAft>
            </a:pPr>
            <a:r>
              <a:rPr lang="en-US" sz="1376" kern="1200">
                <a:solidFill>
                  <a:schemeClr val="tx1"/>
                </a:solidFill>
                <a:latin typeface="Georgia Pro"/>
                <a:ea typeface="+mn-ea"/>
                <a:cs typeface="Calibri"/>
              </a:rPr>
              <a:t>Researcher</a:t>
            </a:r>
            <a:endParaRPr lang="en-US" sz="1600">
              <a:latin typeface="Georgia Pro"/>
              <a:cs typeface="Calibri"/>
            </a:endParaRPr>
          </a:p>
        </p:txBody>
      </p:sp>
      <p:sp>
        <p:nvSpPr>
          <p:cNvPr id="6" name="TextBox 5">
            <a:extLst>
              <a:ext uri="{FF2B5EF4-FFF2-40B4-BE49-F238E27FC236}">
                <a16:creationId xmlns:a16="http://schemas.microsoft.com/office/drawing/2014/main" id="{3AB7C233-C89F-FD64-E079-4ABF4B99D800}"/>
              </a:ext>
            </a:extLst>
          </p:cNvPr>
          <p:cNvSpPr txBox="1"/>
          <p:nvPr/>
        </p:nvSpPr>
        <p:spPr>
          <a:xfrm>
            <a:off x="2843235" y="4573407"/>
            <a:ext cx="1655569" cy="8574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786384">
              <a:spcAft>
                <a:spcPts val="600"/>
              </a:spcAft>
            </a:pPr>
            <a:r>
              <a:rPr lang="en-US" sz="1720" b="1" kern="1200">
                <a:solidFill>
                  <a:schemeClr val="tx1"/>
                </a:solidFill>
                <a:latin typeface="Georgia Pro"/>
                <a:ea typeface="+mn-ea"/>
                <a:cs typeface="Calibri"/>
              </a:rPr>
              <a:t>Evan</a:t>
            </a:r>
          </a:p>
          <a:p>
            <a:pPr algn="ctr" defTabSz="786384">
              <a:spcAft>
                <a:spcPts val="600"/>
              </a:spcAft>
            </a:pPr>
            <a:r>
              <a:rPr lang="en-US" sz="1376" kern="1200">
                <a:solidFill>
                  <a:schemeClr val="tx1"/>
                </a:solidFill>
                <a:latin typeface="Georgia Pro"/>
                <a:ea typeface="+mn-ea"/>
                <a:cs typeface="Calibri"/>
              </a:rPr>
              <a:t>Cultural/Foreign Market Analyst</a:t>
            </a:r>
            <a:endParaRPr lang="en-US" sz="1600">
              <a:latin typeface="Georgia Pro"/>
              <a:ea typeface="Calibri"/>
              <a:cs typeface="Calibri"/>
            </a:endParaRPr>
          </a:p>
        </p:txBody>
      </p:sp>
      <p:sp>
        <p:nvSpPr>
          <p:cNvPr id="3" name="TextBox 2">
            <a:extLst>
              <a:ext uri="{FF2B5EF4-FFF2-40B4-BE49-F238E27FC236}">
                <a16:creationId xmlns:a16="http://schemas.microsoft.com/office/drawing/2014/main" id="{4D45C4DB-EFAF-B385-A9AF-33E2D01808D6}"/>
              </a:ext>
            </a:extLst>
          </p:cNvPr>
          <p:cNvSpPr txBox="1"/>
          <p:nvPr/>
        </p:nvSpPr>
        <p:spPr>
          <a:xfrm>
            <a:off x="6268733" y="4573406"/>
            <a:ext cx="1320110" cy="6456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786384">
              <a:spcAft>
                <a:spcPts val="600"/>
              </a:spcAft>
            </a:pPr>
            <a:r>
              <a:rPr lang="en-US" sz="1720" b="1" kern="1200">
                <a:solidFill>
                  <a:schemeClr val="tx1"/>
                </a:solidFill>
                <a:latin typeface="Georgia Pro"/>
                <a:ea typeface="+mn-ea"/>
                <a:cs typeface="Calibri"/>
              </a:rPr>
              <a:t>Momoka</a:t>
            </a:r>
            <a:endParaRPr lang="en-US" sz="1720" b="1" kern="1200">
              <a:solidFill>
                <a:schemeClr val="tx1"/>
              </a:solidFill>
              <a:latin typeface="Georgia Pro"/>
              <a:ea typeface="+mn-ea"/>
              <a:cs typeface="+mn-cs"/>
            </a:endParaRPr>
          </a:p>
          <a:p>
            <a:pPr algn="ctr" defTabSz="786384">
              <a:spcAft>
                <a:spcPts val="600"/>
              </a:spcAft>
            </a:pPr>
            <a:r>
              <a:rPr lang="en-US" sz="1376" kern="1200">
                <a:solidFill>
                  <a:schemeClr val="tx1"/>
                </a:solidFill>
                <a:latin typeface="Georgia Pro"/>
                <a:ea typeface="+mn-ea"/>
                <a:cs typeface="Calibri"/>
              </a:rPr>
              <a:t>Data Analyst</a:t>
            </a:r>
            <a:endParaRPr lang="en-US" sz="1600">
              <a:latin typeface="Georgia Pro"/>
              <a:cs typeface="Calibri"/>
            </a:endParaRPr>
          </a:p>
        </p:txBody>
      </p:sp>
      <p:sp>
        <p:nvSpPr>
          <p:cNvPr id="12" name="TextBox 11">
            <a:extLst>
              <a:ext uri="{FF2B5EF4-FFF2-40B4-BE49-F238E27FC236}">
                <a16:creationId xmlns:a16="http://schemas.microsoft.com/office/drawing/2014/main" id="{98142E29-74C2-8881-058D-983D648F07A8}"/>
              </a:ext>
            </a:extLst>
          </p:cNvPr>
          <p:cNvSpPr txBox="1"/>
          <p:nvPr/>
        </p:nvSpPr>
        <p:spPr>
          <a:xfrm>
            <a:off x="7953658" y="4578383"/>
            <a:ext cx="1200981" cy="6456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786384">
              <a:spcAft>
                <a:spcPts val="600"/>
              </a:spcAft>
            </a:pPr>
            <a:r>
              <a:rPr lang="en-US" sz="1720" b="1" kern="1200">
                <a:solidFill>
                  <a:schemeClr val="tx1"/>
                </a:solidFill>
                <a:latin typeface="Georgia Pro"/>
                <a:ea typeface="+mn-ea"/>
                <a:cs typeface="Calibri"/>
              </a:rPr>
              <a:t>Vicky</a:t>
            </a:r>
            <a:endParaRPr lang="en-US" sz="1720" kern="1200">
              <a:solidFill>
                <a:schemeClr val="tx1"/>
              </a:solidFill>
              <a:latin typeface="Georgia Pro"/>
              <a:ea typeface="+mn-ea"/>
              <a:cs typeface="Calibri"/>
            </a:endParaRPr>
          </a:p>
          <a:p>
            <a:pPr algn="ctr" defTabSz="786384">
              <a:spcAft>
                <a:spcPts val="600"/>
              </a:spcAft>
            </a:pPr>
            <a:r>
              <a:rPr lang="en-US" sz="1376" kern="1200">
                <a:solidFill>
                  <a:schemeClr val="tx1"/>
                </a:solidFill>
                <a:latin typeface="Georgia Pro"/>
                <a:ea typeface="+mn-ea"/>
                <a:cs typeface="Calibri"/>
              </a:rPr>
              <a:t>Data Analyst</a:t>
            </a:r>
            <a:endParaRPr lang="en-US" sz="1600">
              <a:latin typeface="Georgia Pro"/>
              <a:cs typeface="Calibri"/>
            </a:endParaRPr>
          </a:p>
        </p:txBody>
      </p:sp>
      <p:sp>
        <p:nvSpPr>
          <p:cNvPr id="14" name="TextBox 11">
            <a:extLst>
              <a:ext uri="{FF2B5EF4-FFF2-40B4-BE49-F238E27FC236}">
                <a16:creationId xmlns:a16="http://schemas.microsoft.com/office/drawing/2014/main" id="{4AB89408-2945-8501-0667-35D31E9C464B}"/>
              </a:ext>
            </a:extLst>
          </p:cNvPr>
          <p:cNvSpPr txBox="1"/>
          <p:nvPr/>
        </p:nvSpPr>
        <p:spPr>
          <a:xfrm>
            <a:off x="9579018" y="4573405"/>
            <a:ext cx="1200981" cy="6456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786384">
              <a:spcAft>
                <a:spcPts val="600"/>
              </a:spcAft>
            </a:pPr>
            <a:r>
              <a:rPr lang="en-US" sz="1720" b="1" kern="1200" err="1">
                <a:solidFill>
                  <a:schemeClr val="tx1"/>
                </a:solidFill>
                <a:latin typeface="Georgia Pro"/>
                <a:ea typeface="+mn-ea"/>
                <a:cs typeface="Calibri"/>
              </a:rPr>
              <a:t>Yundi</a:t>
            </a:r>
            <a:endParaRPr lang="en-US" sz="1720" kern="1200" err="1">
              <a:solidFill>
                <a:schemeClr val="tx1"/>
              </a:solidFill>
              <a:latin typeface="Georgia Pro"/>
              <a:ea typeface="+mn-ea"/>
              <a:cs typeface="Calibri"/>
            </a:endParaRPr>
          </a:p>
          <a:p>
            <a:pPr algn="ctr" defTabSz="786384">
              <a:spcAft>
                <a:spcPts val="600"/>
              </a:spcAft>
            </a:pPr>
            <a:r>
              <a:rPr lang="en-US" sz="1376" kern="1200">
                <a:solidFill>
                  <a:schemeClr val="tx1"/>
                </a:solidFill>
                <a:latin typeface="Georgia Pro"/>
                <a:ea typeface="+mn-ea"/>
                <a:cs typeface="Calibri"/>
              </a:rPr>
              <a:t>Researcher</a:t>
            </a:r>
            <a:endParaRPr lang="en-US" sz="1600">
              <a:latin typeface="Georgia Pro"/>
              <a:cs typeface="Calibri"/>
            </a:endParaRPr>
          </a:p>
        </p:txBody>
      </p:sp>
      <p:sp>
        <p:nvSpPr>
          <p:cNvPr id="35" name="Slide Number Placeholder 34">
            <a:extLst>
              <a:ext uri="{FF2B5EF4-FFF2-40B4-BE49-F238E27FC236}">
                <a16:creationId xmlns:a16="http://schemas.microsoft.com/office/drawing/2014/main" id="{CA509E0B-C3C2-87B8-9A51-6C1DE642C791}"/>
              </a:ext>
            </a:extLst>
          </p:cNvPr>
          <p:cNvSpPr>
            <a:spLocks noGrp="1"/>
          </p:cNvSpPr>
          <p:nvPr>
            <p:ph type="sldNum" sz="quarter" idx="12"/>
          </p:nvPr>
        </p:nvSpPr>
        <p:spPr/>
        <p:txBody>
          <a:bodyPr/>
          <a:lstStyle/>
          <a:p>
            <a:fld id="{330EA680-D336-4FF7-8B7A-9848BB0A1C32}" type="slidenum">
              <a:rPr lang="en-US" smtClean="0">
                <a:latin typeface="Georgia Pro"/>
              </a:rPr>
              <a:t>2</a:t>
            </a:fld>
            <a:endParaRPr lang="en-US">
              <a:latin typeface="Georgia Pro"/>
            </a:endParaRPr>
          </a:p>
        </p:txBody>
      </p:sp>
      <p:sp>
        <p:nvSpPr>
          <p:cNvPr id="4" name="Footer Placeholder 3">
            <a:extLst>
              <a:ext uri="{FF2B5EF4-FFF2-40B4-BE49-F238E27FC236}">
                <a16:creationId xmlns:a16="http://schemas.microsoft.com/office/drawing/2014/main" id="{B1B999AB-7782-012D-E5DA-2C1978E45031}"/>
              </a:ext>
            </a:extLst>
          </p:cNvPr>
          <p:cNvSpPr>
            <a:spLocks noGrp="1"/>
          </p:cNvSpPr>
          <p:nvPr>
            <p:ph type="ftr" sz="quarter" idx="11"/>
          </p:nvPr>
        </p:nvSpPr>
        <p:spPr/>
        <p:txBody>
          <a:bodyPr/>
          <a:lstStyle/>
          <a:p>
            <a:r>
              <a:rPr lang="en-US">
                <a:latin typeface="Georgia Pro"/>
              </a:rPr>
              <a:t>All</a:t>
            </a:r>
          </a:p>
        </p:txBody>
      </p:sp>
    </p:spTree>
    <p:extLst>
      <p:ext uri="{BB962C8B-B14F-4D97-AF65-F5344CB8AC3E}">
        <p14:creationId xmlns:p14="http://schemas.microsoft.com/office/powerpoint/2010/main" val="919895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55006F82-50D2-401C-BE85-FFEA1C1963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32034F32-09B4-47B4-B550-1F1CE3D53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DE281959-4C2A-43BA-8C83-11E748D31C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8" name="Oval 17">
              <a:extLst>
                <a:ext uri="{FF2B5EF4-FFF2-40B4-BE49-F238E27FC236}">
                  <a16:creationId xmlns:a16="http://schemas.microsoft.com/office/drawing/2014/main" id="{085BD03E-6111-486E-A44E-13DE7D69D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1AEAC14A-07C6-4D53-B462-9F09A96B7E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EE382AD-4EFB-4F1D-87D8-BBAFF1A14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F9C3030-DD76-46ED-8C3D-5E6B155D7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774AC63-66CE-4E5C-9DAF-71E4E0C042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374276B0-1AE1-4BAA-A117-B597012605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321B1A5F-9D48-CA42-EE4D-E137755B33E8}"/>
              </a:ext>
            </a:extLst>
          </p:cNvPr>
          <p:cNvSpPr>
            <a:spLocks noGrp="1"/>
          </p:cNvSpPr>
          <p:nvPr>
            <p:ph type="title"/>
          </p:nvPr>
        </p:nvSpPr>
        <p:spPr>
          <a:xfrm>
            <a:off x="5258846" y="615060"/>
            <a:ext cx="5867716" cy="2176900"/>
          </a:xfrm>
          <a:noFill/>
        </p:spPr>
        <p:txBody>
          <a:bodyPr anchor="b">
            <a:normAutofit/>
          </a:bodyPr>
          <a:lstStyle/>
          <a:p>
            <a:r>
              <a:rPr lang="en-US" sz="4800">
                <a:solidFill>
                  <a:schemeClr val="bg1"/>
                </a:solidFill>
                <a:latin typeface="Georgia Pro"/>
              </a:rPr>
              <a:t>Partnering</a:t>
            </a:r>
          </a:p>
        </p:txBody>
      </p:sp>
      <p:sp>
        <p:nvSpPr>
          <p:cNvPr id="90" name="Rectangle 89">
            <a:extLst>
              <a:ext uri="{FF2B5EF4-FFF2-40B4-BE49-F238E27FC236}">
                <a16:creationId xmlns:a16="http://schemas.microsoft.com/office/drawing/2014/main" id="{4FCECCE4-3046-4A76-B4C0-767A6251C6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 name="Group 90">
            <a:extLst>
              <a:ext uri="{FF2B5EF4-FFF2-40B4-BE49-F238E27FC236}">
                <a16:creationId xmlns:a16="http://schemas.microsoft.com/office/drawing/2014/main" id="{D6F309B0-04E5-4883-9605-1364452C68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8" name="Straight Connector 27">
              <a:extLst>
                <a:ext uri="{FF2B5EF4-FFF2-40B4-BE49-F238E27FC236}">
                  <a16:creationId xmlns:a16="http://schemas.microsoft.com/office/drawing/2014/main" id="{E11AE0B5-579B-4455-9159-4E4F0A8CCE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D011DD2-D339-42A2-B916-5E9494D4A4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E43332E-2051-4B76-BC37-83CA62919D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B80359C-87A2-4B25-838D-8F833616F6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93" name="Rectangle 92">
            <a:extLst>
              <a:ext uri="{FF2B5EF4-FFF2-40B4-BE49-F238E27FC236}">
                <a16:creationId xmlns:a16="http://schemas.microsoft.com/office/drawing/2014/main" id="{096F20E2-F42F-4B71-8BC5-478533FE1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 name="Group 93">
            <a:extLst>
              <a:ext uri="{FF2B5EF4-FFF2-40B4-BE49-F238E27FC236}">
                <a16:creationId xmlns:a16="http://schemas.microsoft.com/office/drawing/2014/main" id="{34039184-A11C-46AE-854D-8B22944360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7" y="5940562"/>
            <a:ext cx="1285875" cy="549007"/>
            <a:chOff x="7029447" y="3514725"/>
            <a:chExt cx="1285875" cy="549007"/>
          </a:xfrm>
        </p:grpSpPr>
        <p:cxnSp>
          <p:nvCxnSpPr>
            <p:cNvPr id="36" name="Straight Connector 35">
              <a:extLst>
                <a:ext uri="{FF2B5EF4-FFF2-40B4-BE49-F238E27FC236}">
                  <a16:creationId xmlns:a16="http://schemas.microsoft.com/office/drawing/2014/main" id="{3D2F1956-BECA-4651-82AD-00D7D7F59D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3F1C39C-42B5-430D-84F0-7018DD01CE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A7D71D2-799A-4C6D-AD0E-D7BCF15E9F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C9B72C0-DA11-4A2F-BADC-5BD946CFD0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4" name="Content Placeholder 3" descr="Making your handshake work for you in your career (opinion)">
            <a:extLst>
              <a:ext uri="{FF2B5EF4-FFF2-40B4-BE49-F238E27FC236}">
                <a16:creationId xmlns:a16="http://schemas.microsoft.com/office/drawing/2014/main" id="{113287BF-6B85-6C14-65BE-8A69175E5490}"/>
              </a:ext>
            </a:extLst>
          </p:cNvPr>
          <p:cNvPicPr>
            <a:picLocks noChangeAspect="1"/>
          </p:cNvPicPr>
          <p:nvPr/>
        </p:nvPicPr>
        <p:blipFill rotWithShape="1">
          <a:blip r:embed="rId3"/>
          <a:srcRect l="13498" r="12408" b="2"/>
          <a:stretch/>
        </p:blipFill>
        <p:spPr>
          <a:xfrm>
            <a:off x="695408" y="706170"/>
            <a:ext cx="4024499" cy="5431517"/>
          </a:xfrm>
          <a:prstGeom prst="rect">
            <a:avLst/>
          </a:prstGeom>
        </p:spPr>
      </p:pic>
      <p:grpSp>
        <p:nvGrpSpPr>
          <p:cNvPr id="96" name="Group 95">
            <a:extLst>
              <a:ext uri="{FF2B5EF4-FFF2-40B4-BE49-F238E27FC236}">
                <a16:creationId xmlns:a16="http://schemas.microsoft.com/office/drawing/2014/main" id="{2219C598-7B69-490E-97B6-4E4DC4964F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562055" y="850149"/>
            <a:ext cx="304800" cy="429768"/>
            <a:chOff x="215328" y="-46937"/>
            <a:chExt cx="304800" cy="2773841"/>
          </a:xfrm>
        </p:grpSpPr>
        <p:cxnSp>
          <p:nvCxnSpPr>
            <p:cNvPr id="42" name="Straight Connector 41">
              <a:extLst>
                <a:ext uri="{FF2B5EF4-FFF2-40B4-BE49-F238E27FC236}">
                  <a16:creationId xmlns:a16="http://schemas.microsoft.com/office/drawing/2014/main" id="{EF504F69-53C8-4088-9C6A-56FFDA3318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5EDE870-C63A-4D06-A144-9652B7D895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CB714C2-8F44-4A42-BA66-2516AFA814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844F522-4E10-42B1-840D-5959A9639E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8" name="Content Placeholder 7">
            <a:extLst>
              <a:ext uri="{FF2B5EF4-FFF2-40B4-BE49-F238E27FC236}">
                <a16:creationId xmlns:a16="http://schemas.microsoft.com/office/drawing/2014/main" id="{5BC11056-42B0-D1E1-7E62-0D7FD01F0958}"/>
              </a:ext>
            </a:extLst>
          </p:cNvPr>
          <p:cNvSpPr>
            <a:spLocks noGrp="1"/>
          </p:cNvSpPr>
          <p:nvPr>
            <p:ph idx="1"/>
          </p:nvPr>
        </p:nvSpPr>
        <p:spPr>
          <a:xfrm>
            <a:off x="5309058" y="3022816"/>
            <a:ext cx="5867720" cy="3225752"/>
          </a:xfrm>
          <a:noFill/>
        </p:spPr>
        <p:txBody>
          <a:bodyPr vert="horz" lIns="0" tIns="45720" rIns="0" bIns="45720" rtlCol="0" anchor="t">
            <a:normAutofit/>
          </a:bodyPr>
          <a:lstStyle/>
          <a:p>
            <a:r>
              <a:rPr lang="en-US" sz="1800" dirty="0">
                <a:solidFill>
                  <a:schemeClr val="bg1"/>
                </a:solidFill>
                <a:latin typeface="Georgia Pro"/>
                <a:cs typeface="Times New Roman"/>
              </a:rPr>
              <a:t>Myer Department Stores</a:t>
            </a:r>
          </a:p>
          <a:p>
            <a:pPr lvl="1"/>
            <a:r>
              <a:rPr lang="en-US" sz="1400" dirty="0">
                <a:solidFill>
                  <a:schemeClr val="bg1"/>
                </a:solidFill>
                <a:latin typeface="Georgia Pro"/>
                <a:cs typeface="Times New Roman"/>
              </a:rPr>
              <a:t>Main mode of distribution throughout the country outside of our Central Business District store</a:t>
            </a:r>
          </a:p>
          <a:p>
            <a:r>
              <a:rPr lang="en-US" sz="1800" dirty="0">
                <a:solidFill>
                  <a:schemeClr val="bg1"/>
                </a:solidFill>
                <a:latin typeface="Georgia Pro"/>
                <a:cs typeface="Times New Roman"/>
              </a:rPr>
              <a:t>Import/Export Partners (port in Sydney)</a:t>
            </a:r>
          </a:p>
          <a:p>
            <a:pPr lvl="1"/>
            <a:r>
              <a:rPr lang="en-US" sz="1400" dirty="0">
                <a:solidFill>
                  <a:schemeClr val="bg1"/>
                </a:solidFill>
                <a:latin typeface="Georgia Pro"/>
                <a:cs typeface="Times New Roman"/>
              </a:rPr>
              <a:t>Organize distribution and transportation of products to retail destination</a:t>
            </a:r>
            <a:endParaRPr lang="en-US">
              <a:solidFill>
                <a:schemeClr val="bg1"/>
              </a:solidFill>
            </a:endParaRPr>
          </a:p>
          <a:p>
            <a:r>
              <a:rPr lang="en-US" sz="1800" dirty="0">
                <a:solidFill>
                  <a:schemeClr val="bg1"/>
                </a:solidFill>
                <a:latin typeface="Georgia Pro"/>
                <a:cs typeface="Times New Roman"/>
              </a:rPr>
              <a:t>Legal Advisor </a:t>
            </a:r>
            <a:endParaRPr lang="en-US" sz="1800" dirty="0">
              <a:solidFill>
                <a:schemeClr val="bg1"/>
              </a:solidFill>
              <a:latin typeface="Georgia Pro"/>
              <a:ea typeface="+mn-lt"/>
              <a:cs typeface="+mn-lt"/>
            </a:endParaRPr>
          </a:p>
          <a:p>
            <a:pPr lvl="1"/>
            <a:r>
              <a:rPr lang="en-US" sz="1400" dirty="0">
                <a:solidFill>
                  <a:schemeClr val="bg1"/>
                </a:solidFill>
                <a:latin typeface="Georgia Pro"/>
                <a:ea typeface="+mn-lt"/>
                <a:cs typeface="+mn-lt"/>
              </a:rPr>
              <a:t>Define local sustainability, import/export laws and </a:t>
            </a:r>
            <a:r>
              <a:rPr lang="en-US" sz="1400">
                <a:solidFill>
                  <a:schemeClr val="bg1"/>
                </a:solidFill>
                <a:latin typeface="Georgia Pro"/>
                <a:ea typeface="+mn-lt"/>
                <a:cs typeface="+mn-lt"/>
              </a:rPr>
              <a:t>regulations </a:t>
            </a:r>
            <a:endParaRPr lang="en-US" sz="1400">
              <a:solidFill>
                <a:schemeClr val="bg1"/>
              </a:solidFill>
              <a:latin typeface="Calibri" panose="020F0502020204030204"/>
              <a:ea typeface="+mn-lt"/>
              <a:cs typeface="Calibri"/>
            </a:endParaRPr>
          </a:p>
          <a:p>
            <a:pPr indent="-302260"/>
            <a:r>
              <a:rPr lang="en-US" sz="1800">
                <a:solidFill>
                  <a:schemeClr val="bg1"/>
                </a:solidFill>
                <a:latin typeface="Georgia Pro"/>
                <a:ea typeface="Calibri"/>
                <a:cs typeface="Calibri"/>
              </a:rPr>
              <a:t>Cultural Advisor</a:t>
            </a:r>
            <a:endParaRPr lang="en-US" sz="1800">
              <a:solidFill>
                <a:schemeClr val="bg1"/>
              </a:solidFill>
              <a:latin typeface="Calibri" panose="020F0502020204030204"/>
              <a:ea typeface="Calibri"/>
              <a:cs typeface="Calibri"/>
            </a:endParaRPr>
          </a:p>
          <a:p>
            <a:pPr lvl="1"/>
            <a:r>
              <a:rPr lang="en-US" sz="1200" dirty="0">
                <a:solidFill>
                  <a:schemeClr val="bg1"/>
                </a:solidFill>
                <a:latin typeface="Georgia Pro"/>
                <a:ea typeface="Calibri"/>
                <a:cs typeface="Calibri"/>
              </a:rPr>
              <a:t>Identify niche differences in market culture </a:t>
            </a:r>
            <a:endParaRPr lang="en-US" sz="1200">
              <a:solidFill>
                <a:schemeClr val="bg1"/>
              </a:solidFill>
              <a:latin typeface="Calibri" panose="020F0502020204030204"/>
              <a:ea typeface="Calibri"/>
              <a:cs typeface="Calibri"/>
            </a:endParaRPr>
          </a:p>
          <a:p>
            <a:pPr marL="0" indent="-302260"/>
            <a:endParaRPr lang="en-US" sz="1800">
              <a:solidFill>
                <a:schemeClr val="bg1"/>
              </a:solidFill>
              <a:latin typeface="Georgia Pro"/>
              <a:ea typeface="Calibri"/>
              <a:cs typeface="Calibri"/>
            </a:endParaRPr>
          </a:p>
          <a:p>
            <a:endParaRPr lang="en-US" sz="1800">
              <a:solidFill>
                <a:schemeClr val="bg1"/>
              </a:solidFill>
              <a:latin typeface="Georgia Pro"/>
              <a:ea typeface="Calibri"/>
              <a:cs typeface="Times New Roman"/>
            </a:endParaRPr>
          </a:p>
        </p:txBody>
      </p:sp>
      <p:sp>
        <p:nvSpPr>
          <p:cNvPr id="3" name="Slide Number Placeholder 2">
            <a:extLst>
              <a:ext uri="{FF2B5EF4-FFF2-40B4-BE49-F238E27FC236}">
                <a16:creationId xmlns:a16="http://schemas.microsoft.com/office/drawing/2014/main" id="{4F0609CE-AF7B-2051-468C-12162BA3ACDF}"/>
              </a:ext>
            </a:extLst>
          </p:cNvPr>
          <p:cNvSpPr>
            <a:spLocks noGrp="1"/>
          </p:cNvSpPr>
          <p:nvPr>
            <p:ph type="sldNum" sz="quarter" idx="12"/>
          </p:nvPr>
        </p:nvSpPr>
        <p:spPr/>
        <p:txBody>
          <a:bodyPr/>
          <a:lstStyle/>
          <a:p>
            <a:fld id="{330EA680-D336-4FF7-8B7A-9848BB0A1C32}" type="slidenum">
              <a:rPr lang="en-US" smtClean="0"/>
              <a:t>20</a:t>
            </a:fld>
            <a:endParaRPr lang="en-US"/>
          </a:p>
        </p:txBody>
      </p:sp>
      <p:sp>
        <p:nvSpPr>
          <p:cNvPr id="46" name="Footer Placeholder 45">
            <a:extLst>
              <a:ext uri="{FF2B5EF4-FFF2-40B4-BE49-F238E27FC236}">
                <a16:creationId xmlns:a16="http://schemas.microsoft.com/office/drawing/2014/main" id="{A82E390C-B138-F293-AC7E-0246B161CCA5}"/>
              </a:ext>
            </a:extLst>
          </p:cNvPr>
          <p:cNvSpPr>
            <a:spLocks noGrp="1"/>
          </p:cNvSpPr>
          <p:nvPr>
            <p:ph type="ftr" sz="quarter" idx="11"/>
          </p:nvPr>
        </p:nvSpPr>
        <p:spPr/>
        <p:txBody>
          <a:bodyPr/>
          <a:lstStyle/>
          <a:p>
            <a:r>
              <a:rPr lang="en-US">
                <a:cs typeface="Calibri"/>
              </a:rPr>
              <a:t>Evan</a:t>
            </a:r>
          </a:p>
        </p:txBody>
      </p:sp>
    </p:spTree>
    <p:extLst>
      <p:ext uri="{BB962C8B-B14F-4D97-AF65-F5344CB8AC3E}">
        <p14:creationId xmlns:p14="http://schemas.microsoft.com/office/powerpoint/2010/main" val="6614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890CA6-0A2C-514B-B90C-C73D04B69F03}"/>
              </a:ext>
            </a:extLst>
          </p:cNvPr>
          <p:cNvSpPr>
            <a:spLocks noGrp="1"/>
          </p:cNvSpPr>
          <p:nvPr>
            <p:ph type="title"/>
          </p:nvPr>
        </p:nvSpPr>
        <p:spPr>
          <a:xfrm>
            <a:off x="838200" y="459863"/>
            <a:ext cx="10515600" cy="1004594"/>
          </a:xfrm>
        </p:spPr>
        <p:txBody>
          <a:bodyPr vert="horz" lIns="91440" tIns="45720" rIns="91440" bIns="45720" rtlCol="0">
            <a:normAutofit/>
          </a:bodyPr>
          <a:lstStyle/>
          <a:p>
            <a:pPr algn="ctr"/>
            <a:r>
              <a:rPr lang="en-US">
                <a:solidFill>
                  <a:srgbClr val="FFFFFF"/>
                </a:solidFill>
                <a:latin typeface="Georgia Pro"/>
              </a:rPr>
              <a:t>Marketing Mix</a:t>
            </a: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ACFAFBE3-4E85-8450-78EF-FB278B8942E0}"/>
              </a:ext>
            </a:extLst>
          </p:cNvPr>
          <p:cNvGraphicFramePr>
            <a:graphicFrameLocks noGrp="1"/>
          </p:cNvGraphicFramePr>
          <p:nvPr>
            <p:ph idx="1"/>
            <p:extLst>
              <p:ext uri="{D42A27DB-BD31-4B8C-83A1-F6EECF244321}">
                <p14:modId xmlns:p14="http://schemas.microsoft.com/office/powerpoint/2010/main" val="1167981370"/>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51" name="TextBox 550">
            <a:extLst>
              <a:ext uri="{FF2B5EF4-FFF2-40B4-BE49-F238E27FC236}">
                <a16:creationId xmlns:a16="http://schemas.microsoft.com/office/drawing/2014/main" id="{9D211DA7-4D7B-1E41-DF4B-8E81DC152468}"/>
              </a:ext>
            </a:extLst>
          </p:cNvPr>
          <p:cNvSpPr txBox="1"/>
          <p:nvPr/>
        </p:nvSpPr>
        <p:spPr>
          <a:xfrm>
            <a:off x="8885067" y="2604116"/>
            <a:ext cx="247095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1F2832"/>
                </a:solidFill>
                <a:latin typeface="Georgia Pro"/>
                <a:ea typeface="+mn-lt"/>
                <a:cs typeface="+mn-lt"/>
              </a:rPr>
              <a:t>15% of adults over age 15 participate in water sports</a:t>
            </a:r>
            <a:endParaRPr lang="en-US" sz="1600">
              <a:solidFill>
                <a:srgbClr val="000000"/>
              </a:solidFill>
              <a:latin typeface="Georgia Pro"/>
              <a:cs typeface="Calibri"/>
            </a:endParaRPr>
          </a:p>
        </p:txBody>
      </p:sp>
      <p:sp>
        <p:nvSpPr>
          <p:cNvPr id="552" name="Slide Number Placeholder 551">
            <a:extLst>
              <a:ext uri="{FF2B5EF4-FFF2-40B4-BE49-F238E27FC236}">
                <a16:creationId xmlns:a16="http://schemas.microsoft.com/office/drawing/2014/main" id="{B02A9F17-A75E-8381-41FF-6169CF023FD2}"/>
              </a:ext>
            </a:extLst>
          </p:cNvPr>
          <p:cNvSpPr>
            <a:spLocks noGrp="1"/>
          </p:cNvSpPr>
          <p:nvPr>
            <p:ph type="sldNum" sz="quarter" idx="12"/>
          </p:nvPr>
        </p:nvSpPr>
        <p:spPr/>
        <p:txBody>
          <a:bodyPr/>
          <a:lstStyle/>
          <a:p>
            <a:fld id="{330EA680-D336-4FF7-8B7A-9848BB0A1C32}" type="slidenum">
              <a:rPr lang="en-US" smtClean="0"/>
              <a:t>21</a:t>
            </a:fld>
            <a:endParaRPr lang="en-US"/>
          </a:p>
        </p:txBody>
      </p:sp>
      <p:sp>
        <p:nvSpPr>
          <p:cNvPr id="22" name="Footer Placeholder 21">
            <a:extLst>
              <a:ext uri="{FF2B5EF4-FFF2-40B4-BE49-F238E27FC236}">
                <a16:creationId xmlns:a16="http://schemas.microsoft.com/office/drawing/2014/main" id="{964612C4-30D2-09A6-F20A-74ECEFDEE150}"/>
              </a:ext>
            </a:extLst>
          </p:cNvPr>
          <p:cNvSpPr>
            <a:spLocks noGrp="1"/>
          </p:cNvSpPr>
          <p:nvPr>
            <p:ph type="ftr" sz="quarter" idx="11"/>
          </p:nvPr>
        </p:nvSpPr>
        <p:spPr/>
        <p:txBody>
          <a:bodyPr/>
          <a:lstStyle/>
          <a:p>
            <a:r>
              <a:rPr lang="en-US"/>
              <a:t>Vicky</a:t>
            </a:r>
          </a:p>
        </p:txBody>
      </p:sp>
    </p:spTree>
    <p:extLst>
      <p:ext uri="{BB962C8B-B14F-4D97-AF65-F5344CB8AC3E}">
        <p14:creationId xmlns:p14="http://schemas.microsoft.com/office/powerpoint/2010/main" val="194887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890CA6-0A2C-514B-B90C-C73D04B69F03}"/>
              </a:ext>
            </a:extLst>
          </p:cNvPr>
          <p:cNvSpPr>
            <a:spLocks noGrp="1"/>
          </p:cNvSpPr>
          <p:nvPr>
            <p:ph type="title"/>
          </p:nvPr>
        </p:nvSpPr>
        <p:spPr>
          <a:xfrm>
            <a:off x="838200" y="459863"/>
            <a:ext cx="10515600" cy="1004594"/>
          </a:xfrm>
        </p:spPr>
        <p:txBody>
          <a:bodyPr vert="horz" lIns="91440" tIns="45720" rIns="91440" bIns="45720" rtlCol="0">
            <a:normAutofit/>
          </a:bodyPr>
          <a:lstStyle/>
          <a:p>
            <a:pPr algn="ctr"/>
            <a:r>
              <a:rPr lang="en-US">
                <a:solidFill>
                  <a:srgbClr val="FFFFFF"/>
                </a:solidFill>
                <a:latin typeface="Georgia Pro"/>
              </a:rPr>
              <a:t>Marketing Mix</a:t>
            </a: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ACFAFBE3-4E85-8450-78EF-FB278B8942E0}"/>
              </a:ext>
            </a:extLst>
          </p:cNvPr>
          <p:cNvGraphicFramePr>
            <a:graphicFrameLocks noGrp="1"/>
          </p:cNvGraphicFramePr>
          <p:nvPr>
            <p:ph idx="1"/>
            <p:extLst>
              <p:ext uri="{D42A27DB-BD31-4B8C-83A1-F6EECF244321}">
                <p14:modId xmlns:p14="http://schemas.microsoft.com/office/powerpoint/2010/main" val="3045127608"/>
              </p:ext>
            </p:extLst>
          </p:nvPr>
        </p:nvGraphicFramePr>
        <p:xfrm>
          <a:off x="838200" y="1552939"/>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50" name="Slide Number Placeholder 349">
            <a:extLst>
              <a:ext uri="{FF2B5EF4-FFF2-40B4-BE49-F238E27FC236}">
                <a16:creationId xmlns:a16="http://schemas.microsoft.com/office/drawing/2014/main" id="{45922ADD-8192-BE12-C41F-8121FDF33F55}"/>
              </a:ext>
            </a:extLst>
          </p:cNvPr>
          <p:cNvSpPr>
            <a:spLocks noGrp="1"/>
          </p:cNvSpPr>
          <p:nvPr>
            <p:ph type="sldNum" sz="quarter" idx="12"/>
          </p:nvPr>
        </p:nvSpPr>
        <p:spPr/>
        <p:txBody>
          <a:bodyPr/>
          <a:lstStyle/>
          <a:p>
            <a:fld id="{330EA680-D336-4FF7-8B7A-9848BB0A1C32}" type="slidenum">
              <a:rPr lang="en-US" smtClean="0"/>
              <a:t>22</a:t>
            </a:fld>
            <a:endParaRPr lang="en-US"/>
          </a:p>
        </p:txBody>
      </p:sp>
      <p:sp>
        <p:nvSpPr>
          <p:cNvPr id="337" name="Footer Placeholder 336">
            <a:extLst>
              <a:ext uri="{FF2B5EF4-FFF2-40B4-BE49-F238E27FC236}">
                <a16:creationId xmlns:a16="http://schemas.microsoft.com/office/drawing/2014/main" id="{0431C3A8-DCED-B14A-E66B-CEC5CDCCD0AD}"/>
              </a:ext>
            </a:extLst>
          </p:cNvPr>
          <p:cNvSpPr>
            <a:spLocks noGrp="1"/>
          </p:cNvSpPr>
          <p:nvPr>
            <p:ph type="ftr" sz="quarter" idx="11"/>
          </p:nvPr>
        </p:nvSpPr>
        <p:spPr/>
        <p:txBody>
          <a:bodyPr/>
          <a:lstStyle/>
          <a:p>
            <a:r>
              <a:rPr lang="en-US"/>
              <a:t>Vicky</a:t>
            </a:r>
          </a:p>
        </p:txBody>
      </p:sp>
    </p:spTree>
    <p:extLst>
      <p:ext uri="{BB962C8B-B14F-4D97-AF65-F5344CB8AC3E}">
        <p14:creationId xmlns:p14="http://schemas.microsoft.com/office/powerpoint/2010/main" val="4186694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r="-2000"/>
          </a:stretch>
        </a:blipFill>
        <a:effectLst/>
      </p:bgPr>
    </p:bg>
    <p:spTree>
      <p:nvGrpSpPr>
        <p:cNvPr id="1" name=""/>
        <p:cNvGrpSpPr/>
        <p:nvPr/>
      </p:nvGrpSpPr>
      <p:grpSpPr>
        <a:xfrm>
          <a:off x="0" y="0"/>
          <a:ext cx="0" cy="0"/>
          <a:chOff x="0" y="0"/>
          <a:chExt cx="0" cy="0"/>
        </a:xfrm>
      </p:grpSpPr>
      <p:sp>
        <p:nvSpPr>
          <p:cNvPr id="12" name="圆角矩形 11">
            <a:extLst>
              <a:ext uri="{FF2B5EF4-FFF2-40B4-BE49-F238E27FC236}">
                <a16:creationId xmlns:a16="http://schemas.microsoft.com/office/drawing/2014/main" id="{5D698545-9FD9-7D2E-9613-65C61D16FE5D}"/>
              </a:ext>
            </a:extLst>
          </p:cNvPr>
          <p:cNvSpPr/>
          <p:nvPr/>
        </p:nvSpPr>
        <p:spPr>
          <a:xfrm>
            <a:off x="836611" y="1449458"/>
            <a:ext cx="10521954" cy="380695"/>
          </a:xfrm>
          <a:prstGeom prst="round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Title 1">
            <a:extLst>
              <a:ext uri="{FF2B5EF4-FFF2-40B4-BE49-F238E27FC236}">
                <a16:creationId xmlns:a16="http://schemas.microsoft.com/office/drawing/2014/main" id="{9B5EC172-8FCA-3365-BEDA-A7643E725F22}"/>
              </a:ext>
            </a:extLst>
          </p:cNvPr>
          <p:cNvSpPr>
            <a:spLocks noGrp="1"/>
          </p:cNvSpPr>
          <p:nvPr>
            <p:ph type="title"/>
          </p:nvPr>
        </p:nvSpPr>
        <p:spPr>
          <a:xfrm>
            <a:off x="839788" y="365125"/>
            <a:ext cx="10515600" cy="1325563"/>
          </a:xfrm>
        </p:spPr>
        <p:txBody>
          <a:bodyPr>
            <a:normAutofit/>
          </a:bodyPr>
          <a:lstStyle/>
          <a:p>
            <a:r>
              <a:rPr lang="en-US" altLang="zh-CN" sz="4000">
                <a:latin typeface="Georgia Pro"/>
              </a:rPr>
              <a:t>Main</a:t>
            </a:r>
            <a:r>
              <a:rPr lang="zh-CN" altLang="en-US" sz="4000">
                <a:latin typeface="Georgia Pro"/>
              </a:rPr>
              <a:t> </a:t>
            </a:r>
            <a:r>
              <a:rPr lang="en-US" altLang="zh-CN" sz="4000">
                <a:latin typeface="Georgia Pro"/>
              </a:rPr>
              <a:t>i</a:t>
            </a:r>
            <a:r>
              <a:rPr lang="en-US" sz="4000">
                <a:latin typeface="Georgia Pro"/>
              </a:rPr>
              <a:t>ssues &amp; </a:t>
            </a:r>
            <a:r>
              <a:rPr lang="en-US" altLang="zh-CN" sz="4000">
                <a:latin typeface="Georgia Pro"/>
              </a:rPr>
              <a:t>r</a:t>
            </a:r>
            <a:r>
              <a:rPr lang="en-US" sz="4000">
                <a:latin typeface="Georgia Pro"/>
              </a:rPr>
              <a:t>isks with solutions </a:t>
            </a:r>
          </a:p>
        </p:txBody>
      </p:sp>
      <p:sp>
        <p:nvSpPr>
          <p:cNvPr id="21" name="Content Placeholder 2">
            <a:extLst>
              <a:ext uri="{FF2B5EF4-FFF2-40B4-BE49-F238E27FC236}">
                <a16:creationId xmlns:a16="http://schemas.microsoft.com/office/drawing/2014/main" id="{91C38C48-A937-E850-B73A-CCD69772C128}"/>
              </a:ext>
            </a:extLst>
          </p:cNvPr>
          <p:cNvSpPr txBox="1">
            <a:spLocks/>
          </p:cNvSpPr>
          <p:nvPr/>
        </p:nvSpPr>
        <p:spPr>
          <a:xfrm>
            <a:off x="836611" y="1421748"/>
            <a:ext cx="10515600" cy="589301"/>
          </a:xfrm>
          <a:prstGeom prst="rect">
            <a:avLst/>
          </a:prstGeom>
        </p:spPr>
        <p:txBody>
          <a:bodyPr vert="horz" lIns="0" tIns="45720" rIns="0" bIns="45720" rtlCol="0" anchor="t">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00660" lvl="1" indent="0">
              <a:buNone/>
            </a:pPr>
            <a:r>
              <a:rPr lang="en-US" altLang="zh-CN" sz="2000">
                <a:solidFill>
                  <a:schemeClr val="bg1"/>
                </a:solidFill>
                <a:latin typeface="Georgia Pro"/>
                <a:ea typeface="宋体"/>
                <a:cs typeface="Arial"/>
              </a:rPr>
              <a:t>Fluctuating currency exchange rates</a:t>
            </a:r>
            <a:r>
              <a:rPr lang="en-US" altLang="zh-CN" sz="1400">
                <a:solidFill>
                  <a:schemeClr val="bg1"/>
                </a:solidFill>
                <a:latin typeface="Georgia Pro"/>
                <a:ea typeface="宋体"/>
                <a:cs typeface="Arial"/>
              </a:rPr>
              <a:t>. (Leads to revenue volatility</a:t>
            </a:r>
            <a:r>
              <a:rPr lang="zh-CN" altLang="en-US" sz="1400">
                <a:solidFill>
                  <a:schemeClr val="bg1"/>
                </a:solidFill>
                <a:latin typeface="Georgia Pro"/>
                <a:ea typeface="宋体"/>
                <a:cs typeface="Arial"/>
              </a:rPr>
              <a:t> </a:t>
            </a:r>
            <a:r>
              <a:rPr lang="en-US" altLang="zh-CN" sz="1400">
                <a:solidFill>
                  <a:schemeClr val="bg1"/>
                </a:solidFill>
                <a:latin typeface="Georgia Pro"/>
                <a:ea typeface="宋体"/>
                <a:cs typeface="Arial"/>
              </a:rPr>
              <a:t>and unstable Cashflows)</a:t>
            </a:r>
          </a:p>
        </p:txBody>
      </p:sp>
      <p:sp>
        <p:nvSpPr>
          <p:cNvPr id="25" name="Content Placeholder 2">
            <a:extLst>
              <a:ext uri="{FF2B5EF4-FFF2-40B4-BE49-F238E27FC236}">
                <a16:creationId xmlns:a16="http://schemas.microsoft.com/office/drawing/2014/main" id="{A642572D-70B6-8867-2407-EBBF33CE6805}"/>
              </a:ext>
            </a:extLst>
          </p:cNvPr>
          <p:cNvSpPr txBox="1">
            <a:spLocks/>
          </p:cNvSpPr>
          <p:nvPr/>
        </p:nvSpPr>
        <p:spPr>
          <a:xfrm>
            <a:off x="836611" y="1829702"/>
            <a:ext cx="10521954" cy="380695"/>
          </a:xfrm>
          <a:prstGeom prst="rect">
            <a:avLst/>
          </a:prstGeom>
        </p:spPr>
        <p:txBody>
          <a:bodyPr vert="horz" lIns="0" tIns="45720" rIns="0" bIns="45720" rtlCol="0" anchor="t">
            <a:normAutofit fontScale="925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00025" lvl="1" indent="0">
              <a:buNone/>
              <a:tabLst>
                <a:tab pos="7947025" algn="l"/>
              </a:tabLst>
            </a:pPr>
            <a:r>
              <a:rPr lang="en-US" altLang="zh-CN" sz="2000">
                <a:solidFill>
                  <a:schemeClr val="tx1"/>
                </a:solidFill>
                <a:latin typeface="Georgia Pro"/>
                <a:ea typeface="宋体"/>
                <a:cs typeface="Arial"/>
              </a:rPr>
              <a:t>Long-term contracts with bank (lock currency exchange rate) + Agile pricing strategy</a:t>
            </a:r>
          </a:p>
        </p:txBody>
      </p:sp>
      <p:sp>
        <p:nvSpPr>
          <p:cNvPr id="19" name="圆角矩形 18">
            <a:extLst>
              <a:ext uri="{FF2B5EF4-FFF2-40B4-BE49-F238E27FC236}">
                <a16:creationId xmlns:a16="http://schemas.microsoft.com/office/drawing/2014/main" id="{BFEFE229-90C2-E94A-11FF-724CB095FD77}"/>
              </a:ext>
            </a:extLst>
          </p:cNvPr>
          <p:cNvSpPr/>
          <p:nvPr/>
        </p:nvSpPr>
        <p:spPr>
          <a:xfrm>
            <a:off x="836611" y="2322178"/>
            <a:ext cx="10521954" cy="380695"/>
          </a:xfrm>
          <a:prstGeom prst="round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Content Placeholder 2">
            <a:extLst>
              <a:ext uri="{FF2B5EF4-FFF2-40B4-BE49-F238E27FC236}">
                <a16:creationId xmlns:a16="http://schemas.microsoft.com/office/drawing/2014/main" id="{39D0F3FE-3ED5-6CFE-DFEB-35BD0146E99E}"/>
              </a:ext>
            </a:extLst>
          </p:cNvPr>
          <p:cNvSpPr txBox="1">
            <a:spLocks/>
          </p:cNvSpPr>
          <p:nvPr/>
        </p:nvSpPr>
        <p:spPr>
          <a:xfrm>
            <a:off x="836611" y="2294468"/>
            <a:ext cx="10515600" cy="589301"/>
          </a:xfrm>
          <a:prstGeom prst="rect">
            <a:avLst/>
          </a:prstGeom>
        </p:spPr>
        <p:txBody>
          <a:bodyPr vert="horz" lIns="0" tIns="45720" rIns="0" bIns="45720" rtlCol="0" anchor="t">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00660" lvl="1" indent="0">
              <a:buNone/>
            </a:pPr>
            <a:r>
              <a:rPr lang="en-US" altLang="zh-CN" sz="2000">
                <a:solidFill>
                  <a:schemeClr val="bg1"/>
                </a:solidFill>
                <a:latin typeface="Georgia Pro"/>
                <a:ea typeface="宋体"/>
                <a:cs typeface="Arial"/>
              </a:rPr>
              <a:t>Different laws and regulations </a:t>
            </a:r>
          </a:p>
        </p:txBody>
      </p:sp>
      <p:sp>
        <p:nvSpPr>
          <p:cNvPr id="22" name="Content Placeholder 2">
            <a:extLst>
              <a:ext uri="{FF2B5EF4-FFF2-40B4-BE49-F238E27FC236}">
                <a16:creationId xmlns:a16="http://schemas.microsoft.com/office/drawing/2014/main" id="{C7174E46-ACA8-EFAC-1CBD-52749D53C787}"/>
              </a:ext>
            </a:extLst>
          </p:cNvPr>
          <p:cNvSpPr txBox="1">
            <a:spLocks/>
          </p:cNvSpPr>
          <p:nvPr/>
        </p:nvSpPr>
        <p:spPr>
          <a:xfrm>
            <a:off x="836611" y="3156213"/>
            <a:ext cx="10521954" cy="380695"/>
          </a:xfrm>
          <a:prstGeom prst="rect">
            <a:avLst/>
          </a:prstGeom>
        </p:spPr>
        <p:txBody>
          <a:bodyPr vert="horz" lIns="0" tIns="45720" rIns="0" bIns="45720" rtlCol="0" anchor="t">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00025" lvl="1" indent="0">
              <a:buNone/>
              <a:tabLst>
                <a:tab pos="7947025" algn="l"/>
              </a:tabLst>
            </a:pPr>
            <a:r>
              <a:rPr lang="en-US" altLang="zh-CN" sz="2000">
                <a:solidFill>
                  <a:schemeClr val="tx1"/>
                </a:solidFill>
                <a:latin typeface="Georgia Pro"/>
                <a:ea typeface="宋体"/>
                <a:cs typeface="Arial"/>
              </a:rPr>
              <a:t>Outsource local consulting + Hiring local marketing, law and finance consultants. </a:t>
            </a:r>
          </a:p>
        </p:txBody>
      </p:sp>
      <p:sp>
        <p:nvSpPr>
          <p:cNvPr id="23" name="圆角矩形 22">
            <a:extLst>
              <a:ext uri="{FF2B5EF4-FFF2-40B4-BE49-F238E27FC236}">
                <a16:creationId xmlns:a16="http://schemas.microsoft.com/office/drawing/2014/main" id="{54D69FB5-EDDB-9F4F-0E52-25B76CE7381C}"/>
              </a:ext>
            </a:extLst>
          </p:cNvPr>
          <p:cNvSpPr/>
          <p:nvPr/>
        </p:nvSpPr>
        <p:spPr>
          <a:xfrm>
            <a:off x="836611" y="2775518"/>
            <a:ext cx="10521954" cy="380695"/>
          </a:xfrm>
          <a:prstGeom prst="round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Content Placeholder 2">
            <a:extLst>
              <a:ext uri="{FF2B5EF4-FFF2-40B4-BE49-F238E27FC236}">
                <a16:creationId xmlns:a16="http://schemas.microsoft.com/office/drawing/2014/main" id="{15171F10-FFF6-30D6-1371-FF6A8034FE45}"/>
              </a:ext>
            </a:extLst>
          </p:cNvPr>
          <p:cNvSpPr txBox="1">
            <a:spLocks/>
          </p:cNvSpPr>
          <p:nvPr/>
        </p:nvSpPr>
        <p:spPr>
          <a:xfrm>
            <a:off x="836611" y="2747808"/>
            <a:ext cx="10515600" cy="491819"/>
          </a:xfrm>
          <a:prstGeom prst="rect">
            <a:avLst/>
          </a:prstGeom>
        </p:spPr>
        <p:txBody>
          <a:bodyPr vert="horz" lIns="0" tIns="45720" rIns="0" bIns="45720" rtlCol="0" anchor="t">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00660" lvl="1" indent="0">
              <a:buNone/>
            </a:pPr>
            <a:r>
              <a:rPr lang="en-US" altLang="zh-CN" sz="2000">
                <a:solidFill>
                  <a:schemeClr val="bg1"/>
                </a:solidFill>
                <a:latin typeface="Georgia Pro"/>
                <a:ea typeface="宋体"/>
                <a:cs typeface="Arial"/>
              </a:rPr>
              <a:t>Different customers behavior due to different cultural</a:t>
            </a:r>
            <a:r>
              <a:rPr lang="zh-CN" altLang="en-US" sz="2000">
                <a:solidFill>
                  <a:schemeClr val="bg1"/>
                </a:solidFill>
                <a:latin typeface="Georgia Pro"/>
                <a:ea typeface="宋体"/>
                <a:cs typeface="Arial"/>
              </a:rPr>
              <a:t> </a:t>
            </a:r>
            <a:r>
              <a:rPr lang="en-US" altLang="zh-CN" sz="2000">
                <a:solidFill>
                  <a:schemeClr val="bg1"/>
                </a:solidFill>
                <a:latin typeface="Georgia Pro"/>
                <a:ea typeface="宋体"/>
                <a:cs typeface="Arial"/>
              </a:rPr>
              <a:t>and</a:t>
            </a:r>
            <a:r>
              <a:rPr lang="zh-CN" altLang="en-US" sz="2000">
                <a:solidFill>
                  <a:schemeClr val="bg1"/>
                </a:solidFill>
                <a:latin typeface="Georgia Pro"/>
                <a:ea typeface="宋体"/>
                <a:cs typeface="Arial"/>
              </a:rPr>
              <a:t> </a:t>
            </a:r>
            <a:r>
              <a:rPr lang="en-US" altLang="zh-CN" sz="2000">
                <a:solidFill>
                  <a:schemeClr val="bg1"/>
                </a:solidFill>
                <a:latin typeface="Georgia Pro"/>
                <a:ea typeface="宋体"/>
                <a:cs typeface="Arial"/>
              </a:rPr>
              <a:t>social behavior</a:t>
            </a:r>
          </a:p>
        </p:txBody>
      </p:sp>
      <p:sp>
        <p:nvSpPr>
          <p:cNvPr id="28" name="圆角矩形 27">
            <a:extLst>
              <a:ext uri="{FF2B5EF4-FFF2-40B4-BE49-F238E27FC236}">
                <a16:creationId xmlns:a16="http://schemas.microsoft.com/office/drawing/2014/main" id="{6600AAF0-4436-6820-1A6D-25C2347A9B06}"/>
              </a:ext>
            </a:extLst>
          </p:cNvPr>
          <p:cNvSpPr/>
          <p:nvPr/>
        </p:nvSpPr>
        <p:spPr>
          <a:xfrm>
            <a:off x="842965" y="3690378"/>
            <a:ext cx="10521954" cy="380695"/>
          </a:xfrm>
          <a:prstGeom prst="round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Content Placeholder 2">
            <a:extLst>
              <a:ext uri="{FF2B5EF4-FFF2-40B4-BE49-F238E27FC236}">
                <a16:creationId xmlns:a16="http://schemas.microsoft.com/office/drawing/2014/main" id="{66FD9169-0720-FC5B-E742-5B134BE5227D}"/>
              </a:ext>
            </a:extLst>
          </p:cNvPr>
          <p:cNvSpPr txBox="1">
            <a:spLocks/>
          </p:cNvSpPr>
          <p:nvPr/>
        </p:nvSpPr>
        <p:spPr>
          <a:xfrm>
            <a:off x="842965" y="3662668"/>
            <a:ext cx="10515600" cy="589301"/>
          </a:xfrm>
          <a:prstGeom prst="rect">
            <a:avLst/>
          </a:prstGeom>
        </p:spPr>
        <p:txBody>
          <a:bodyPr vert="horz" lIns="0" tIns="45720" rIns="0" bIns="45720" rtlCol="0" anchor="t">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00660" lvl="1" indent="0">
              <a:buNone/>
            </a:pPr>
            <a:r>
              <a:rPr lang="en-US" altLang="zh-CN" sz="2000">
                <a:solidFill>
                  <a:schemeClr val="bg1"/>
                </a:solidFill>
                <a:latin typeface="Georgia Pro"/>
                <a:cs typeface="Arial"/>
              </a:rPr>
              <a:t>Competition in apparel </a:t>
            </a:r>
            <a:r>
              <a:rPr lang="en-US" altLang="zh-CN" sz="2000">
                <a:solidFill>
                  <a:schemeClr val="bg1"/>
                </a:solidFill>
                <a:latin typeface="Georgia Pro"/>
                <a:ea typeface="宋体"/>
                <a:cs typeface="Arial"/>
              </a:rPr>
              <a:t>industry</a:t>
            </a:r>
            <a:r>
              <a:rPr lang="en-US" altLang="zh-CN" sz="1900">
                <a:solidFill>
                  <a:schemeClr val="bg1"/>
                </a:solidFill>
                <a:latin typeface="Georgia Pro"/>
                <a:ea typeface="宋体"/>
                <a:cs typeface="Arial"/>
              </a:rPr>
              <a:t> </a:t>
            </a:r>
            <a:r>
              <a:rPr lang="en-US" altLang="zh-CN" sz="1400">
                <a:solidFill>
                  <a:schemeClr val="bg1"/>
                </a:solidFill>
                <a:latin typeface="Georgia Pro"/>
                <a:ea typeface="宋体"/>
                <a:cs typeface="Arial"/>
              </a:rPr>
              <a:t>(Low barriers for entry + Local brands already have a large market share) </a:t>
            </a:r>
            <a:endParaRPr lang="en-US" altLang="zh-CN" sz="2000">
              <a:solidFill>
                <a:schemeClr val="bg1"/>
              </a:solidFill>
              <a:latin typeface="Georgia Pro"/>
              <a:ea typeface="宋体"/>
              <a:cs typeface="Arial"/>
            </a:endParaRPr>
          </a:p>
        </p:txBody>
      </p:sp>
      <p:sp>
        <p:nvSpPr>
          <p:cNvPr id="31" name="Content Placeholder 2">
            <a:extLst>
              <a:ext uri="{FF2B5EF4-FFF2-40B4-BE49-F238E27FC236}">
                <a16:creationId xmlns:a16="http://schemas.microsoft.com/office/drawing/2014/main" id="{B0F47ECD-8849-7509-3AB4-4F445EDE141F}"/>
              </a:ext>
            </a:extLst>
          </p:cNvPr>
          <p:cNvSpPr txBox="1">
            <a:spLocks/>
          </p:cNvSpPr>
          <p:nvPr/>
        </p:nvSpPr>
        <p:spPr>
          <a:xfrm>
            <a:off x="835023" y="4070622"/>
            <a:ext cx="10521954" cy="453791"/>
          </a:xfrm>
          <a:prstGeom prst="rect">
            <a:avLst/>
          </a:prstGeom>
        </p:spPr>
        <p:txBody>
          <a:bodyPr vert="horz" lIns="0" tIns="45720" rIns="0" bIns="45720" rtlCol="0" anchor="t">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00025" lvl="1" indent="0">
              <a:buNone/>
              <a:tabLst>
                <a:tab pos="7947025" algn="l"/>
              </a:tabLst>
            </a:pPr>
            <a:r>
              <a:rPr lang="en-US" altLang="zh-CN">
                <a:solidFill>
                  <a:schemeClr val="tx1"/>
                </a:solidFill>
                <a:latin typeface="Georgia Pro"/>
                <a:ea typeface="宋体"/>
                <a:cs typeface="Arial"/>
              </a:rPr>
              <a:t>Have its own differentiation characteristics (features) to stand out in the market competition. </a:t>
            </a:r>
          </a:p>
        </p:txBody>
      </p:sp>
      <p:sp>
        <p:nvSpPr>
          <p:cNvPr id="32" name="圆角矩形 31">
            <a:extLst>
              <a:ext uri="{FF2B5EF4-FFF2-40B4-BE49-F238E27FC236}">
                <a16:creationId xmlns:a16="http://schemas.microsoft.com/office/drawing/2014/main" id="{159F005C-A06C-A18D-4AB9-594813BED573}"/>
              </a:ext>
            </a:extLst>
          </p:cNvPr>
          <p:cNvSpPr/>
          <p:nvPr/>
        </p:nvSpPr>
        <p:spPr>
          <a:xfrm>
            <a:off x="842965" y="4576011"/>
            <a:ext cx="10521954" cy="380695"/>
          </a:xfrm>
          <a:prstGeom prst="round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Content Placeholder 2">
            <a:extLst>
              <a:ext uri="{FF2B5EF4-FFF2-40B4-BE49-F238E27FC236}">
                <a16:creationId xmlns:a16="http://schemas.microsoft.com/office/drawing/2014/main" id="{091F90C9-DCC8-4CDD-F52E-812A8BEC8508}"/>
              </a:ext>
            </a:extLst>
          </p:cNvPr>
          <p:cNvSpPr txBox="1">
            <a:spLocks/>
          </p:cNvSpPr>
          <p:nvPr/>
        </p:nvSpPr>
        <p:spPr>
          <a:xfrm>
            <a:off x="842965" y="4548301"/>
            <a:ext cx="10515600" cy="589301"/>
          </a:xfrm>
          <a:prstGeom prst="rect">
            <a:avLst/>
          </a:prstGeom>
        </p:spPr>
        <p:txBody>
          <a:bodyPr vert="horz" lIns="0" tIns="45720" rIns="0" bIns="45720" rtlCol="0" anchor="t">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00660" lvl="1" indent="0">
              <a:buNone/>
            </a:pPr>
            <a:r>
              <a:rPr lang="en-US" altLang="zh-CN" sz="2000">
                <a:solidFill>
                  <a:schemeClr val="bg1"/>
                </a:solidFill>
                <a:latin typeface="Georgia Pro"/>
                <a:cs typeface="Arial"/>
              </a:rPr>
              <a:t>Sales performance was not as expected </a:t>
            </a:r>
            <a:r>
              <a:rPr lang="en-US" altLang="zh-CN" sz="1400">
                <a:solidFill>
                  <a:schemeClr val="bg1"/>
                </a:solidFill>
                <a:latin typeface="Georgia Pro"/>
                <a:ea typeface="宋体"/>
                <a:cs typeface="Arial"/>
              </a:rPr>
              <a:t>(Pricing strategy &amp; Investment Termination related)</a:t>
            </a:r>
          </a:p>
        </p:txBody>
      </p:sp>
      <p:sp>
        <p:nvSpPr>
          <p:cNvPr id="34" name="Content Placeholder 2">
            <a:extLst>
              <a:ext uri="{FF2B5EF4-FFF2-40B4-BE49-F238E27FC236}">
                <a16:creationId xmlns:a16="http://schemas.microsoft.com/office/drawing/2014/main" id="{9B20EF22-7C55-9F44-06DB-92BBFF01D601}"/>
              </a:ext>
            </a:extLst>
          </p:cNvPr>
          <p:cNvSpPr txBox="1">
            <a:spLocks/>
          </p:cNvSpPr>
          <p:nvPr/>
        </p:nvSpPr>
        <p:spPr>
          <a:xfrm>
            <a:off x="835023" y="4956255"/>
            <a:ext cx="10521954" cy="848832"/>
          </a:xfrm>
          <a:prstGeom prst="rect">
            <a:avLst/>
          </a:prstGeom>
        </p:spPr>
        <p:txBody>
          <a:bodyPr vert="horz" lIns="0" tIns="45720" rIns="0" bIns="45720" rtlCol="0" anchor="t">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00025" lvl="1" indent="0">
              <a:lnSpc>
                <a:spcPct val="100000"/>
              </a:lnSpc>
              <a:buNone/>
              <a:tabLst>
                <a:tab pos="7947025" algn="l"/>
              </a:tabLst>
            </a:pPr>
            <a:r>
              <a:rPr lang="en-US" altLang="zh-CN">
                <a:solidFill>
                  <a:schemeClr val="tx1"/>
                </a:solidFill>
                <a:latin typeface="Georgia Pro"/>
                <a:ea typeface="宋体"/>
                <a:cs typeface="Arial"/>
              </a:rPr>
              <a:t>Benchmarking other global outdoor apparel companies</a:t>
            </a:r>
            <a:r>
              <a:rPr lang="zh-CN" altLang="en-US">
                <a:solidFill>
                  <a:schemeClr val="tx1"/>
                </a:solidFill>
                <a:latin typeface="Georgia Pro"/>
                <a:ea typeface="宋体"/>
                <a:cs typeface="Arial"/>
              </a:rPr>
              <a:t> </a:t>
            </a:r>
            <a:r>
              <a:rPr lang="en-US" altLang="zh-CN">
                <a:solidFill>
                  <a:schemeClr val="tx1"/>
                </a:solidFill>
                <a:latin typeface="Georgia Pro"/>
                <a:ea typeface="宋体"/>
                <a:cs typeface="Arial"/>
              </a:rPr>
              <a:t>and use Continuous improvement model.</a:t>
            </a:r>
          </a:p>
          <a:p>
            <a:pPr marL="200025" lvl="1" indent="0">
              <a:lnSpc>
                <a:spcPct val="100000"/>
              </a:lnSpc>
              <a:buNone/>
              <a:tabLst>
                <a:tab pos="7947025" algn="l"/>
              </a:tabLst>
            </a:pPr>
            <a:r>
              <a:rPr lang="en-US" altLang="zh-CN">
                <a:solidFill>
                  <a:schemeClr val="tx1"/>
                </a:solidFill>
                <a:latin typeface="Georgia Pro"/>
                <a:ea typeface="宋体"/>
                <a:cs typeface="Arial"/>
              </a:rPr>
              <a:t>Focus on performance of each milestones and expansion</a:t>
            </a:r>
            <a:r>
              <a:rPr lang="zh-CN" altLang="en-US">
                <a:solidFill>
                  <a:schemeClr val="tx1"/>
                </a:solidFill>
                <a:latin typeface="Georgia Pro"/>
                <a:ea typeface="宋体"/>
                <a:cs typeface="Arial"/>
              </a:rPr>
              <a:t> </a:t>
            </a:r>
            <a:r>
              <a:rPr lang="en-US" altLang="zh-CN">
                <a:solidFill>
                  <a:schemeClr val="tx1"/>
                </a:solidFill>
                <a:latin typeface="Georgia Pro"/>
                <a:ea typeface="宋体"/>
                <a:cs typeface="Arial"/>
              </a:rPr>
              <a:t>project periods. </a:t>
            </a:r>
          </a:p>
        </p:txBody>
      </p:sp>
      <p:sp>
        <p:nvSpPr>
          <p:cNvPr id="35" name="圆角矩形 34">
            <a:extLst>
              <a:ext uri="{FF2B5EF4-FFF2-40B4-BE49-F238E27FC236}">
                <a16:creationId xmlns:a16="http://schemas.microsoft.com/office/drawing/2014/main" id="{4ECEA6BB-753D-0747-4A31-63E42CAF37D0}"/>
              </a:ext>
            </a:extLst>
          </p:cNvPr>
          <p:cNvSpPr/>
          <p:nvPr/>
        </p:nvSpPr>
        <p:spPr>
          <a:xfrm>
            <a:off x="842965" y="5738976"/>
            <a:ext cx="10521954" cy="380695"/>
          </a:xfrm>
          <a:prstGeom prst="round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Content Placeholder 2">
            <a:extLst>
              <a:ext uri="{FF2B5EF4-FFF2-40B4-BE49-F238E27FC236}">
                <a16:creationId xmlns:a16="http://schemas.microsoft.com/office/drawing/2014/main" id="{A742935F-3640-55B7-AF2F-4EFAC3ED2169}"/>
              </a:ext>
            </a:extLst>
          </p:cNvPr>
          <p:cNvSpPr txBox="1">
            <a:spLocks/>
          </p:cNvSpPr>
          <p:nvPr/>
        </p:nvSpPr>
        <p:spPr>
          <a:xfrm>
            <a:off x="842965" y="5711266"/>
            <a:ext cx="10515600" cy="589301"/>
          </a:xfrm>
          <a:prstGeom prst="rect">
            <a:avLst/>
          </a:prstGeom>
        </p:spPr>
        <p:txBody>
          <a:bodyPr vert="horz" lIns="0" tIns="45720" rIns="0" bIns="45720" rtlCol="0" anchor="t">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00660" lvl="1" indent="0">
              <a:buNone/>
            </a:pPr>
            <a:r>
              <a:rPr lang="en-US" altLang="zh-CN" sz="2000">
                <a:solidFill>
                  <a:schemeClr val="bg1"/>
                </a:solidFill>
                <a:latin typeface="Georgia Pro"/>
                <a:cs typeface="Arial"/>
              </a:rPr>
              <a:t>Damage in warehouse &amp; cargo + Contractor defaults</a:t>
            </a:r>
            <a:endParaRPr lang="en-US" altLang="zh-CN" sz="2000">
              <a:solidFill>
                <a:schemeClr val="bg1"/>
              </a:solidFill>
              <a:latin typeface="Georgia Pro"/>
              <a:ea typeface="宋体"/>
              <a:cs typeface="Arial"/>
            </a:endParaRPr>
          </a:p>
        </p:txBody>
      </p:sp>
      <p:sp>
        <p:nvSpPr>
          <p:cNvPr id="37" name="Content Placeholder 2">
            <a:extLst>
              <a:ext uri="{FF2B5EF4-FFF2-40B4-BE49-F238E27FC236}">
                <a16:creationId xmlns:a16="http://schemas.microsoft.com/office/drawing/2014/main" id="{DAA8C021-CB1A-6FCA-5061-FE033855EF1A}"/>
              </a:ext>
            </a:extLst>
          </p:cNvPr>
          <p:cNvSpPr txBox="1">
            <a:spLocks/>
          </p:cNvSpPr>
          <p:nvPr/>
        </p:nvSpPr>
        <p:spPr>
          <a:xfrm>
            <a:off x="835023" y="6119220"/>
            <a:ext cx="10521954" cy="464766"/>
          </a:xfrm>
          <a:prstGeom prst="rect">
            <a:avLst/>
          </a:prstGeom>
        </p:spPr>
        <p:txBody>
          <a:bodyPr vert="horz" lIns="0" tIns="45720" rIns="0" bIns="45720" rtlCol="0" anchor="t">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00025" lvl="1" indent="0">
              <a:lnSpc>
                <a:spcPct val="100000"/>
              </a:lnSpc>
              <a:buNone/>
              <a:tabLst>
                <a:tab pos="7947025" algn="l"/>
              </a:tabLst>
            </a:pPr>
            <a:r>
              <a:rPr lang="en-US" altLang="zh-CN">
                <a:solidFill>
                  <a:schemeClr val="tx1"/>
                </a:solidFill>
                <a:latin typeface="Georgia Pro"/>
                <a:ea typeface="宋体"/>
                <a:cs typeface="Arial"/>
              </a:rPr>
              <a:t>Employing insurance for potential product loss.</a:t>
            </a:r>
            <a:r>
              <a:rPr lang="zh-CN" altLang="en-US">
                <a:solidFill>
                  <a:schemeClr val="tx1"/>
                </a:solidFill>
                <a:latin typeface="Georgia Pro"/>
                <a:ea typeface="宋体"/>
                <a:cs typeface="Arial"/>
              </a:rPr>
              <a:t> </a:t>
            </a:r>
            <a:r>
              <a:rPr lang="en-US" altLang="zh-CN">
                <a:solidFill>
                  <a:schemeClr val="tx1"/>
                </a:solidFill>
                <a:latin typeface="Georgia Pro"/>
                <a:ea typeface="宋体"/>
                <a:cs typeface="Arial"/>
              </a:rPr>
              <a:t> Sent on-site employees and apply paneities</a:t>
            </a:r>
          </a:p>
        </p:txBody>
      </p:sp>
      <p:sp>
        <p:nvSpPr>
          <p:cNvPr id="2" name="Slide Number Placeholder 1">
            <a:extLst>
              <a:ext uri="{FF2B5EF4-FFF2-40B4-BE49-F238E27FC236}">
                <a16:creationId xmlns:a16="http://schemas.microsoft.com/office/drawing/2014/main" id="{0EE72E1F-0F4F-E1C3-B6DC-9DD91F93B8B7}"/>
              </a:ext>
            </a:extLst>
          </p:cNvPr>
          <p:cNvSpPr>
            <a:spLocks noGrp="1"/>
          </p:cNvSpPr>
          <p:nvPr>
            <p:ph type="sldNum" sz="quarter" idx="12"/>
          </p:nvPr>
        </p:nvSpPr>
        <p:spPr/>
        <p:txBody>
          <a:bodyPr/>
          <a:lstStyle/>
          <a:p>
            <a:fld id="{330EA680-D336-4FF7-8B7A-9848BB0A1C32}" type="slidenum">
              <a:rPr lang="en-US" smtClean="0"/>
              <a:t>23</a:t>
            </a:fld>
            <a:endParaRPr lang="en-US"/>
          </a:p>
        </p:txBody>
      </p:sp>
      <p:sp>
        <p:nvSpPr>
          <p:cNvPr id="5" name="Footer Placeholder 4">
            <a:extLst>
              <a:ext uri="{FF2B5EF4-FFF2-40B4-BE49-F238E27FC236}">
                <a16:creationId xmlns:a16="http://schemas.microsoft.com/office/drawing/2014/main" id="{C0291C9B-319A-6215-43DA-C3A3033EC088}"/>
              </a:ext>
            </a:extLst>
          </p:cNvPr>
          <p:cNvSpPr>
            <a:spLocks noGrp="1"/>
          </p:cNvSpPr>
          <p:nvPr>
            <p:ph type="ftr" sz="quarter" idx="11"/>
          </p:nvPr>
        </p:nvSpPr>
        <p:spPr/>
        <p:txBody>
          <a:bodyPr/>
          <a:lstStyle/>
          <a:p>
            <a:r>
              <a:rPr lang="en-US"/>
              <a:t>Yundi</a:t>
            </a:r>
          </a:p>
        </p:txBody>
      </p:sp>
    </p:spTree>
    <p:extLst>
      <p:ext uri="{BB962C8B-B14F-4D97-AF65-F5344CB8AC3E}">
        <p14:creationId xmlns:p14="http://schemas.microsoft.com/office/powerpoint/2010/main" val="3552293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8F0A37D-2337-4AAF-98B0-7E4E9B98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B3C1B6-877E-A299-1125-BAA0E55F02FC}"/>
              </a:ext>
            </a:extLst>
          </p:cNvPr>
          <p:cNvSpPr>
            <a:spLocks noGrp="1"/>
          </p:cNvSpPr>
          <p:nvPr>
            <p:ph type="title"/>
          </p:nvPr>
        </p:nvSpPr>
        <p:spPr>
          <a:xfrm>
            <a:off x="1097280" y="286603"/>
            <a:ext cx="10058400" cy="1450757"/>
          </a:xfrm>
        </p:spPr>
        <p:txBody>
          <a:bodyPr>
            <a:normAutofit/>
          </a:bodyPr>
          <a:lstStyle/>
          <a:p>
            <a:r>
              <a:rPr lang="en-US">
                <a:latin typeface="Georgia Pro"/>
              </a:rPr>
              <a:t>Road to Implementation and Success</a:t>
            </a:r>
          </a:p>
        </p:txBody>
      </p:sp>
      <p:cxnSp>
        <p:nvCxnSpPr>
          <p:cNvPr id="14" name="Straight Connector 13">
            <a:extLst>
              <a:ext uri="{FF2B5EF4-FFF2-40B4-BE49-F238E27FC236}">
                <a16:creationId xmlns:a16="http://schemas.microsoft.com/office/drawing/2014/main" id="{F15CCCF0-E573-463A-9760-1FDC0B2CFB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7234D70-FB65-4E99-985E-64D219674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 name="Content Placeholder 3">
            <a:extLst>
              <a:ext uri="{FF2B5EF4-FFF2-40B4-BE49-F238E27FC236}">
                <a16:creationId xmlns:a16="http://schemas.microsoft.com/office/drawing/2014/main" id="{A5EC2A43-AD25-34F1-0718-763EDDDF8A20}"/>
              </a:ext>
            </a:extLst>
          </p:cNvPr>
          <p:cNvGraphicFramePr>
            <a:graphicFrameLocks noGrp="1"/>
          </p:cNvGraphicFramePr>
          <p:nvPr>
            <p:ph idx="1"/>
            <p:extLst>
              <p:ext uri="{D42A27DB-BD31-4B8C-83A1-F6EECF244321}">
                <p14:modId xmlns:p14="http://schemas.microsoft.com/office/powerpoint/2010/main" val="3829807707"/>
              </p:ext>
            </p:extLst>
          </p:nvPr>
        </p:nvGraphicFramePr>
        <p:xfrm>
          <a:off x="1192213" y="2042486"/>
          <a:ext cx="10058400" cy="40699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97" name="TextBox 896">
            <a:extLst>
              <a:ext uri="{FF2B5EF4-FFF2-40B4-BE49-F238E27FC236}">
                <a16:creationId xmlns:a16="http://schemas.microsoft.com/office/drawing/2014/main" id="{A0357186-BAC8-31B4-BBF0-F535F9B13040}"/>
              </a:ext>
            </a:extLst>
          </p:cNvPr>
          <p:cNvSpPr txBox="1"/>
          <p:nvPr/>
        </p:nvSpPr>
        <p:spPr>
          <a:xfrm>
            <a:off x="1370853" y="5124823"/>
            <a:ext cx="1187823" cy="338554"/>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600"/>
              <a:t>6 months</a:t>
            </a:r>
          </a:p>
        </p:txBody>
      </p:sp>
      <p:sp>
        <p:nvSpPr>
          <p:cNvPr id="922" name="TextBox 921">
            <a:extLst>
              <a:ext uri="{FF2B5EF4-FFF2-40B4-BE49-F238E27FC236}">
                <a16:creationId xmlns:a16="http://schemas.microsoft.com/office/drawing/2014/main" id="{A6E597FA-CF89-C71D-5B63-759F7030A3EB}"/>
              </a:ext>
            </a:extLst>
          </p:cNvPr>
          <p:cNvSpPr txBox="1"/>
          <p:nvPr/>
        </p:nvSpPr>
        <p:spPr>
          <a:xfrm>
            <a:off x="2984499" y="5124823"/>
            <a:ext cx="1269999" cy="338554"/>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600"/>
              <a:t>2024-2026</a:t>
            </a:r>
          </a:p>
        </p:txBody>
      </p:sp>
      <p:sp>
        <p:nvSpPr>
          <p:cNvPr id="923" name="TextBox 922">
            <a:extLst>
              <a:ext uri="{FF2B5EF4-FFF2-40B4-BE49-F238E27FC236}">
                <a16:creationId xmlns:a16="http://schemas.microsoft.com/office/drawing/2014/main" id="{D43BE0FF-DE77-6D2B-EE9D-ECE8F6921830}"/>
              </a:ext>
            </a:extLst>
          </p:cNvPr>
          <p:cNvSpPr txBox="1"/>
          <p:nvPr/>
        </p:nvSpPr>
        <p:spPr>
          <a:xfrm>
            <a:off x="4665381" y="5124823"/>
            <a:ext cx="1269999" cy="338554"/>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600"/>
              <a:t>2026</a:t>
            </a:r>
          </a:p>
        </p:txBody>
      </p:sp>
      <p:sp>
        <p:nvSpPr>
          <p:cNvPr id="924" name="TextBox 923">
            <a:extLst>
              <a:ext uri="{FF2B5EF4-FFF2-40B4-BE49-F238E27FC236}">
                <a16:creationId xmlns:a16="http://schemas.microsoft.com/office/drawing/2014/main" id="{9EE7A171-004D-3A40-8871-8BFB90A9033A}"/>
              </a:ext>
            </a:extLst>
          </p:cNvPr>
          <p:cNvSpPr txBox="1"/>
          <p:nvPr/>
        </p:nvSpPr>
        <p:spPr>
          <a:xfrm>
            <a:off x="6338794" y="5124823"/>
            <a:ext cx="1255058" cy="338554"/>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600"/>
              <a:t>2026-2028</a:t>
            </a:r>
          </a:p>
        </p:txBody>
      </p:sp>
      <p:sp>
        <p:nvSpPr>
          <p:cNvPr id="925" name="TextBox 924">
            <a:extLst>
              <a:ext uri="{FF2B5EF4-FFF2-40B4-BE49-F238E27FC236}">
                <a16:creationId xmlns:a16="http://schemas.microsoft.com/office/drawing/2014/main" id="{9C1200D6-153E-4F96-07CD-15B72BCDD6A3}"/>
              </a:ext>
            </a:extLst>
          </p:cNvPr>
          <p:cNvSpPr txBox="1"/>
          <p:nvPr/>
        </p:nvSpPr>
        <p:spPr>
          <a:xfrm>
            <a:off x="7900147" y="5124823"/>
            <a:ext cx="1516528" cy="338554"/>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600"/>
              <a:t>For a long run</a:t>
            </a:r>
            <a:endParaRPr lang="ja-JP" altLang="en-US" sz="1600">
              <a:ea typeface="ＭＳ Ｐゴシック"/>
            </a:endParaRPr>
          </a:p>
        </p:txBody>
      </p:sp>
      <p:sp>
        <p:nvSpPr>
          <p:cNvPr id="926" name="TextBox 925">
            <a:extLst>
              <a:ext uri="{FF2B5EF4-FFF2-40B4-BE49-F238E27FC236}">
                <a16:creationId xmlns:a16="http://schemas.microsoft.com/office/drawing/2014/main" id="{A9564E39-D990-B7FD-0D73-33EFDD06AB4F}"/>
              </a:ext>
            </a:extLst>
          </p:cNvPr>
          <p:cNvSpPr txBox="1"/>
          <p:nvPr/>
        </p:nvSpPr>
        <p:spPr>
          <a:xfrm>
            <a:off x="9581029" y="5124823"/>
            <a:ext cx="1516528" cy="338554"/>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600"/>
              <a:t>For a long run</a:t>
            </a:r>
            <a:endParaRPr lang="ja-JP" altLang="en-US" sz="1600">
              <a:ea typeface="ＭＳ Ｐゴシック"/>
            </a:endParaRPr>
          </a:p>
        </p:txBody>
      </p:sp>
      <p:sp>
        <p:nvSpPr>
          <p:cNvPr id="2789" name="Slide Number Placeholder 2788">
            <a:extLst>
              <a:ext uri="{FF2B5EF4-FFF2-40B4-BE49-F238E27FC236}">
                <a16:creationId xmlns:a16="http://schemas.microsoft.com/office/drawing/2014/main" id="{2C016524-1102-15C0-919F-CE59FF293B9B}"/>
              </a:ext>
            </a:extLst>
          </p:cNvPr>
          <p:cNvSpPr>
            <a:spLocks noGrp="1"/>
          </p:cNvSpPr>
          <p:nvPr>
            <p:ph type="sldNum" sz="quarter" idx="12"/>
          </p:nvPr>
        </p:nvSpPr>
        <p:spPr/>
        <p:txBody>
          <a:bodyPr/>
          <a:lstStyle/>
          <a:p>
            <a:fld id="{3A98EE3D-8CD1-4C3F-BD1C-C98C9596463C}" type="slidenum">
              <a:rPr lang="en-US" smtClean="0"/>
              <a:t>24</a:t>
            </a:fld>
            <a:endParaRPr lang="en-US"/>
          </a:p>
        </p:txBody>
      </p:sp>
      <p:sp>
        <p:nvSpPr>
          <p:cNvPr id="2776" name="Footer Placeholder 2775">
            <a:extLst>
              <a:ext uri="{FF2B5EF4-FFF2-40B4-BE49-F238E27FC236}">
                <a16:creationId xmlns:a16="http://schemas.microsoft.com/office/drawing/2014/main" id="{178C3B3B-7685-3A67-F08E-0E1B426B90E5}"/>
              </a:ext>
            </a:extLst>
          </p:cNvPr>
          <p:cNvSpPr>
            <a:spLocks noGrp="1"/>
          </p:cNvSpPr>
          <p:nvPr>
            <p:ph type="ftr" sz="quarter" idx="11"/>
          </p:nvPr>
        </p:nvSpPr>
        <p:spPr/>
        <p:txBody>
          <a:bodyPr/>
          <a:lstStyle/>
          <a:p>
            <a:r>
              <a:rPr lang="en-US" err="1"/>
              <a:t>Momoka</a:t>
            </a:r>
            <a:endParaRPr lang="en-US"/>
          </a:p>
        </p:txBody>
      </p:sp>
    </p:spTree>
    <p:extLst>
      <p:ext uri="{BB962C8B-B14F-4D97-AF65-F5344CB8AC3E}">
        <p14:creationId xmlns:p14="http://schemas.microsoft.com/office/powerpoint/2010/main" val="2748762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Mount Rainier National Park">
            <a:extLst>
              <a:ext uri="{FF2B5EF4-FFF2-40B4-BE49-F238E27FC236}">
                <a16:creationId xmlns:a16="http://schemas.microsoft.com/office/drawing/2014/main" id="{64E840E6-E7C9-411E-FE9B-FC0538477DC2}"/>
              </a:ext>
            </a:extLst>
          </p:cNvPr>
          <p:cNvPicPr>
            <a:picLocks noGrp="1" noChangeAspect="1"/>
          </p:cNvPicPr>
          <p:nvPr>
            <p:ph idx="1"/>
          </p:nvPr>
        </p:nvPicPr>
        <p:blipFill rotWithShape="1">
          <a:blip r:embed="rId2">
            <a:alphaModFix amt="35000"/>
          </a:blip>
          <a:srcRect t="16357"/>
          <a:stretch/>
        </p:blipFill>
        <p:spPr>
          <a:xfrm>
            <a:off x="20" y="10"/>
            <a:ext cx="12191980" cy="6857990"/>
          </a:xfrm>
          <a:prstGeom prst="rect">
            <a:avLst/>
          </a:prstGeom>
        </p:spPr>
      </p:pic>
      <p:sp>
        <p:nvSpPr>
          <p:cNvPr id="2" name="Title 1">
            <a:extLst>
              <a:ext uri="{FF2B5EF4-FFF2-40B4-BE49-F238E27FC236}">
                <a16:creationId xmlns:a16="http://schemas.microsoft.com/office/drawing/2014/main" id="{2C424B80-F6EE-9BDD-FC94-F621AC7E54D4}"/>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sz="8000">
                <a:solidFill>
                  <a:srgbClr val="FFFFFF"/>
                </a:solidFill>
                <a:latin typeface="Georgia Pro"/>
              </a:rPr>
              <a:t>Thank You</a:t>
            </a:r>
          </a:p>
        </p:txBody>
      </p:sp>
      <p:sp>
        <p:nvSpPr>
          <p:cNvPr id="3" name="Slide Number Placeholder 2">
            <a:extLst>
              <a:ext uri="{FF2B5EF4-FFF2-40B4-BE49-F238E27FC236}">
                <a16:creationId xmlns:a16="http://schemas.microsoft.com/office/drawing/2014/main" id="{8AB3BAE5-B47C-8E75-4A70-16198D44B2C7}"/>
              </a:ext>
            </a:extLst>
          </p:cNvPr>
          <p:cNvSpPr>
            <a:spLocks noGrp="1"/>
          </p:cNvSpPr>
          <p:nvPr>
            <p:ph type="sldNum" sz="quarter" idx="12"/>
          </p:nvPr>
        </p:nvSpPr>
        <p:spPr/>
        <p:txBody>
          <a:bodyPr/>
          <a:lstStyle/>
          <a:p>
            <a:fld id="{330EA680-D336-4FF7-8B7A-9848BB0A1C32}" type="slidenum">
              <a:rPr lang="en-US" smtClean="0"/>
              <a:t>25</a:t>
            </a:fld>
            <a:endParaRPr lang="en-US"/>
          </a:p>
        </p:txBody>
      </p:sp>
    </p:spTree>
    <p:extLst>
      <p:ext uri="{BB962C8B-B14F-4D97-AF65-F5344CB8AC3E}">
        <p14:creationId xmlns:p14="http://schemas.microsoft.com/office/powerpoint/2010/main" val="29212798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65156-3D64-D32E-1BF6-A75773C173DD}"/>
              </a:ext>
            </a:extLst>
          </p:cNvPr>
          <p:cNvSpPr>
            <a:spLocks noGrp="1"/>
          </p:cNvSpPr>
          <p:nvPr>
            <p:ph type="title"/>
          </p:nvPr>
        </p:nvSpPr>
        <p:spPr>
          <a:xfrm>
            <a:off x="484814" y="640080"/>
            <a:ext cx="3659246" cy="2850319"/>
          </a:xfrm>
        </p:spPr>
        <p:txBody>
          <a:bodyPr vert="horz" lIns="91440" tIns="45720" rIns="91440" bIns="45720" rtlCol="0" anchor="b">
            <a:normAutofit/>
          </a:bodyPr>
          <a:lstStyle/>
          <a:p>
            <a:r>
              <a:rPr lang="en-US" sz="5400">
                <a:solidFill>
                  <a:srgbClr val="FFFFFF"/>
                </a:solidFill>
                <a:latin typeface="Georgia Pro"/>
              </a:rPr>
              <a:t>Q&amp;A</a:t>
            </a:r>
          </a:p>
        </p:txBody>
      </p:sp>
      <p:pic>
        <p:nvPicPr>
          <p:cNvPr id="3" name="Picture 2" descr="Outdoor Badge Logo - Filson by Brett Snowball on Dribbble">
            <a:extLst>
              <a:ext uri="{FF2B5EF4-FFF2-40B4-BE49-F238E27FC236}">
                <a16:creationId xmlns:a16="http://schemas.microsoft.com/office/drawing/2014/main" id="{EDD6FD16-9A70-E108-7A16-D3A6587D6655}"/>
              </a:ext>
            </a:extLst>
          </p:cNvPr>
          <p:cNvPicPr>
            <a:picLocks noChangeAspect="1"/>
          </p:cNvPicPr>
          <p:nvPr/>
        </p:nvPicPr>
        <p:blipFill rotWithShape="1">
          <a:blip r:embed="rId2"/>
          <a:srcRect t="4294" r="-1" b="4953"/>
          <a:stretch/>
        </p:blipFill>
        <p:spPr>
          <a:xfrm>
            <a:off x="4635095" y="10"/>
            <a:ext cx="7556889" cy="6857990"/>
          </a:xfrm>
          <a:prstGeom prst="rect">
            <a:avLst/>
          </a:prstGeom>
        </p:spPr>
      </p:pic>
      <p:sp>
        <p:nvSpPr>
          <p:cNvPr id="4" name="Slide Number Placeholder 3">
            <a:extLst>
              <a:ext uri="{FF2B5EF4-FFF2-40B4-BE49-F238E27FC236}">
                <a16:creationId xmlns:a16="http://schemas.microsoft.com/office/drawing/2014/main" id="{FC2E01DB-86B5-99D0-08F6-CCE990E44E62}"/>
              </a:ext>
            </a:extLst>
          </p:cNvPr>
          <p:cNvSpPr>
            <a:spLocks noGrp="1"/>
          </p:cNvSpPr>
          <p:nvPr>
            <p:ph type="sldNum" sz="quarter" idx="12"/>
          </p:nvPr>
        </p:nvSpPr>
        <p:spPr/>
        <p:txBody>
          <a:bodyPr/>
          <a:lstStyle/>
          <a:p>
            <a:fld id="{330EA680-D336-4FF7-8B7A-9848BB0A1C32}" type="slidenum">
              <a:rPr lang="en-US" smtClean="0"/>
              <a:t>26</a:t>
            </a:fld>
            <a:endParaRPr lang="en-US"/>
          </a:p>
        </p:txBody>
      </p:sp>
    </p:spTree>
    <p:extLst>
      <p:ext uri="{BB962C8B-B14F-4D97-AF65-F5344CB8AC3E}">
        <p14:creationId xmlns:p14="http://schemas.microsoft.com/office/powerpoint/2010/main" val="47437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D5CD29-832A-727A-FDFD-28239243E6E5}"/>
              </a:ext>
            </a:extLst>
          </p:cNvPr>
          <p:cNvSpPr>
            <a:spLocks noGrp="1"/>
          </p:cNvSpPr>
          <p:nvPr>
            <p:ph type="title"/>
          </p:nvPr>
        </p:nvSpPr>
        <p:spPr>
          <a:xfrm>
            <a:off x="6513788" y="-934"/>
            <a:ext cx="4840010" cy="1807305"/>
          </a:xfrm>
        </p:spPr>
        <p:txBody>
          <a:bodyPr>
            <a:normAutofit/>
          </a:bodyPr>
          <a:lstStyle/>
          <a:p>
            <a:r>
              <a:rPr lang="en-US" sz="4000">
                <a:latin typeface="Georgia Pro"/>
                <a:ea typeface="Calibri Light"/>
                <a:cs typeface="Calibri Light"/>
              </a:rPr>
              <a:t>Agenda</a:t>
            </a:r>
            <a:endParaRPr lang="en-US" sz="4000">
              <a:latin typeface="Georgia Pro"/>
            </a:endParaRPr>
          </a:p>
        </p:txBody>
      </p:sp>
      <p:pic>
        <p:nvPicPr>
          <p:cNvPr id="5" name="Picture 2" descr="Filson's New Seattle Headquarters Is a Temple to Flannel - Metropolis">
            <a:extLst>
              <a:ext uri="{FF2B5EF4-FFF2-40B4-BE49-F238E27FC236}">
                <a16:creationId xmlns:a16="http://schemas.microsoft.com/office/drawing/2014/main" id="{7B799409-A946-5824-1AB1-0B8DEBEC09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706" r="20760" b="-1"/>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B211F78-A0FE-4E99-3C7E-CB04450E3937}"/>
              </a:ext>
            </a:extLst>
          </p:cNvPr>
          <p:cNvSpPr>
            <a:spLocks noGrp="1"/>
          </p:cNvSpPr>
          <p:nvPr>
            <p:ph idx="1"/>
          </p:nvPr>
        </p:nvSpPr>
        <p:spPr>
          <a:xfrm>
            <a:off x="6513788" y="1406945"/>
            <a:ext cx="4840010" cy="5188370"/>
          </a:xfrm>
        </p:spPr>
        <p:txBody>
          <a:bodyPr vert="horz" lIns="91440" tIns="45720" rIns="91440" bIns="45720" rtlCol="0" anchor="t">
            <a:normAutofit/>
          </a:bodyPr>
          <a:lstStyle/>
          <a:p>
            <a:r>
              <a:rPr lang="en-US" sz="1600">
                <a:latin typeface="Georgia Pro"/>
                <a:ea typeface="Calibri"/>
                <a:cs typeface="Calibri"/>
              </a:rPr>
              <a:t>Executive summary</a:t>
            </a:r>
          </a:p>
          <a:p>
            <a:r>
              <a:rPr lang="en-US" sz="1600">
                <a:latin typeface="Georgia Pro"/>
                <a:ea typeface="Calibri"/>
                <a:cs typeface="Calibri"/>
              </a:rPr>
              <a:t>Target market recommendation</a:t>
            </a:r>
          </a:p>
          <a:p>
            <a:pPr lvl="1">
              <a:buFont typeface="Courier New" panose="020B0604020202020204" pitchFamily="34" charset="0"/>
              <a:buChar char="o"/>
            </a:pPr>
            <a:r>
              <a:rPr lang="en-US" sz="1400">
                <a:latin typeface="Georgia Pro"/>
                <a:ea typeface="Calibri"/>
                <a:cs typeface="Calibri"/>
              </a:rPr>
              <a:t>SWOT analysis</a:t>
            </a:r>
          </a:p>
          <a:p>
            <a:pPr lvl="1">
              <a:buFont typeface="Courier New" panose="020B0604020202020204" pitchFamily="34" charset="0"/>
              <a:buChar char="o"/>
            </a:pPr>
            <a:r>
              <a:rPr lang="en-US" sz="1400">
                <a:latin typeface="Georgia Pro"/>
                <a:ea typeface="Calibri"/>
                <a:cs typeface="Calibri"/>
              </a:rPr>
              <a:t>Market indicator matrix</a:t>
            </a:r>
          </a:p>
          <a:p>
            <a:pPr lvl="1">
              <a:buFont typeface="Courier New" panose="020B0604020202020204" pitchFamily="34" charset="0"/>
              <a:buChar char="o"/>
            </a:pPr>
            <a:r>
              <a:rPr lang="en-US" sz="1400">
                <a:latin typeface="Georgia Pro"/>
                <a:ea typeface="Calibri"/>
                <a:cs typeface="Calibri"/>
              </a:rPr>
              <a:t>Reason of the target market is a good strategic fit</a:t>
            </a:r>
          </a:p>
          <a:p>
            <a:pPr lvl="1">
              <a:buFont typeface="Courier New" panose="020B0604020202020204" pitchFamily="34" charset="0"/>
              <a:buChar char="o"/>
            </a:pPr>
            <a:r>
              <a:rPr lang="en-US" sz="1400">
                <a:latin typeface="Georgia Pro"/>
                <a:ea typeface="Calibri"/>
                <a:cs typeface="Calibri"/>
              </a:rPr>
              <a:t>PESTEL analysis</a:t>
            </a:r>
          </a:p>
          <a:p>
            <a:pPr lvl="1">
              <a:buFont typeface="Courier New" panose="020B0604020202020204" pitchFamily="34" charset="0"/>
              <a:buChar char="o"/>
            </a:pPr>
            <a:r>
              <a:rPr lang="en-US" sz="1400">
                <a:latin typeface="Georgia Pro"/>
                <a:ea typeface="Calibri"/>
                <a:cs typeface="Calibri"/>
              </a:rPr>
              <a:t>Market entry strategy</a:t>
            </a:r>
          </a:p>
          <a:p>
            <a:r>
              <a:rPr lang="en-US" sz="1600">
                <a:latin typeface="Georgia Pro"/>
                <a:ea typeface="Calibri"/>
                <a:cs typeface="Calibri"/>
              </a:rPr>
              <a:t>Sustainability plan</a:t>
            </a:r>
          </a:p>
          <a:p>
            <a:pPr lvl="1">
              <a:buFont typeface="Courier New" panose="020B0604020202020204" pitchFamily="34" charset="0"/>
              <a:buChar char="o"/>
            </a:pPr>
            <a:r>
              <a:rPr lang="en-US" sz="1400">
                <a:latin typeface="Georgia Pro"/>
                <a:ea typeface="Calibri"/>
                <a:cs typeface="Calibri"/>
              </a:rPr>
              <a:t>Sustainability Profile</a:t>
            </a:r>
          </a:p>
          <a:p>
            <a:pPr lvl="1">
              <a:buFont typeface="Courier New" panose="020B0604020202020204" pitchFamily="34" charset="0"/>
              <a:buChar char="o"/>
            </a:pPr>
            <a:r>
              <a:rPr lang="en-US" sz="1400">
                <a:latin typeface="Georgia Pro"/>
                <a:ea typeface="Calibri"/>
                <a:cs typeface="Calibri"/>
              </a:rPr>
              <a:t>Sustainability Assessment</a:t>
            </a:r>
          </a:p>
          <a:p>
            <a:pPr lvl="1">
              <a:buFont typeface="Courier New" panose="020B0604020202020204" pitchFamily="34" charset="0"/>
              <a:buChar char="o"/>
            </a:pPr>
            <a:r>
              <a:rPr lang="en-US" sz="1400">
                <a:latin typeface="Georgia Pro"/>
                <a:ea typeface="Calibri"/>
                <a:cs typeface="Calibri"/>
              </a:rPr>
              <a:t>Sustainability Recommendations</a:t>
            </a:r>
          </a:p>
          <a:p>
            <a:r>
              <a:rPr lang="en-US" sz="1600">
                <a:latin typeface="Georgia Pro"/>
                <a:ea typeface="Calibri"/>
                <a:cs typeface="Calibri"/>
              </a:rPr>
              <a:t>Implementation strategy</a:t>
            </a:r>
          </a:p>
          <a:p>
            <a:pPr lvl="1">
              <a:buFont typeface="Courier New" panose="020B0604020202020204" pitchFamily="34" charset="0"/>
              <a:buChar char="o"/>
            </a:pPr>
            <a:r>
              <a:rPr lang="en-US" sz="1400">
                <a:latin typeface="Georgia Pro"/>
                <a:ea typeface="Calibri"/>
                <a:cs typeface="Calibri"/>
              </a:rPr>
              <a:t>Segmentation and Target Audience </a:t>
            </a:r>
          </a:p>
          <a:p>
            <a:pPr lvl="1">
              <a:buFont typeface="Courier New" panose="020B0604020202020204" pitchFamily="34" charset="0"/>
              <a:buChar char="o"/>
            </a:pPr>
            <a:r>
              <a:rPr lang="en-US" sz="1400">
                <a:latin typeface="Georgia Pro"/>
                <a:ea typeface="Calibri"/>
                <a:cs typeface="Calibri"/>
              </a:rPr>
              <a:t>Product Adaptation </a:t>
            </a:r>
          </a:p>
          <a:p>
            <a:pPr lvl="1">
              <a:buFont typeface="Courier New" panose="020B0604020202020204" pitchFamily="34" charset="0"/>
              <a:buChar char="o"/>
            </a:pPr>
            <a:r>
              <a:rPr lang="en-US" sz="1400">
                <a:latin typeface="Georgia Pro"/>
                <a:ea typeface="Calibri"/>
                <a:cs typeface="Calibri"/>
              </a:rPr>
              <a:t>Pricing Strategy </a:t>
            </a:r>
          </a:p>
          <a:p>
            <a:pPr lvl="1">
              <a:buFont typeface="Courier New" panose="020B0604020202020204" pitchFamily="34" charset="0"/>
              <a:buChar char="o"/>
            </a:pPr>
            <a:r>
              <a:rPr lang="en-US" sz="1400">
                <a:latin typeface="Georgia Pro"/>
                <a:ea typeface="Calibri"/>
                <a:cs typeface="Calibri"/>
              </a:rPr>
              <a:t>Place: Market coverage, distribution system </a:t>
            </a:r>
          </a:p>
          <a:p>
            <a:pPr lvl="1">
              <a:buFont typeface="Courier New" panose="020B0604020202020204" pitchFamily="34" charset="0"/>
              <a:buChar char="o"/>
            </a:pPr>
            <a:r>
              <a:rPr lang="en-US" sz="1400">
                <a:latin typeface="Georgia Pro"/>
                <a:ea typeface="Calibri"/>
                <a:cs typeface="Calibri"/>
              </a:rPr>
              <a:t>Promotion </a:t>
            </a:r>
          </a:p>
          <a:p>
            <a:pPr lvl="1">
              <a:buFont typeface="Courier New" panose="020B0604020202020204" pitchFamily="34" charset="0"/>
              <a:buChar char="o"/>
            </a:pPr>
            <a:r>
              <a:rPr lang="en-US" sz="1400">
                <a:latin typeface="Georgia Pro"/>
                <a:ea typeface="Calibri"/>
                <a:cs typeface="Calibri"/>
              </a:rPr>
              <a:t>Roadmap; market development and sustainability</a:t>
            </a:r>
          </a:p>
        </p:txBody>
      </p:sp>
      <p:sp>
        <p:nvSpPr>
          <p:cNvPr id="6" name="Slide Number Placeholder 5">
            <a:extLst>
              <a:ext uri="{FF2B5EF4-FFF2-40B4-BE49-F238E27FC236}">
                <a16:creationId xmlns:a16="http://schemas.microsoft.com/office/drawing/2014/main" id="{14B34179-7B1A-1C65-DA6B-8F00967468F0}"/>
              </a:ext>
            </a:extLst>
          </p:cNvPr>
          <p:cNvSpPr>
            <a:spLocks noGrp="1"/>
          </p:cNvSpPr>
          <p:nvPr>
            <p:ph type="sldNum" sz="quarter" idx="12"/>
          </p:nvPr>
        </p:nvSpPr>
        <p:spPr/>
        <p:txBody>
          <a:bodyPr/>
          <a:lstStyle/>
          <a:p>
            <a:fld id="{330EA680-D336-4FF7-8B7A-9848BB0A1C32}" type="slidenum">
              <a:rPr lang="en-US" smtClean="0"/>
              <a:t>3</a:t>
            </a:fld>
            <a:endParaRPr lang="en-US"/>
          </a:p>
        </p:txBody>
      </p:sp>
      <p:sp>
        <p:nvSpPr>
          <p:cNvPr id="4" name="Footer Placeholder 3">
            <a:extLst>
              <a:ext uri="{FF2B5EF4-FFF2-40B4-BE49-F238E27FC236}">
                <a16:creationId xmlns:a16="http://schemas.microsoft.com/office/drawing/2014/main" id="{C25E7574-ADD1-986D-438A-64CA5B384B73}"/>
              </a:ext>
            </a:extLst>
          </p:cNvPr>
          <p:cNvSpPr>
            <a:spLocks noGrp="1"/>
          </p:cNvSpPr>
          <p:nvPr>
            <p:ph type="ftr" sz="quarter" idx="11"/>
          </p:nvPr>
        </p:nvSpPr>
        <p:spPr/>
        <p:txBody>
          <a:bodyPr/>
          <a:lstStyle/>
          <a:p>
            <a:r>
              <a:rPr lang="en-US"/>
              <a:t>Natalie</a:t>
            </a:r>
          </a:p>
        </p:txBody>
      </p:sp>
    </p:spTree>
    <p:extLst>
      <p:ext uri="{BB962C8B-B14F-4D97-AF65-F5344CB8AC3E}">
        <p14:creationId xmlns:p14="http://schemas.microsoft.com/office/powerpoint/2010/main" val="2935090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Filson NYC Flagship">
            <a:extLst>
              <a:ext uri="{FF2B5EF4-FFF2-40B4-BE49-F238E27FC236}">
                <a16:creationId xmlns:a16="http://schemas.microsoft.com/office/drawing/2014/main" id="{F078274D-6C45-FCE4-F4CF-1234B712AC67}"/>
              </a:ext>
            </a:extLst>
          </p:cNvPr>
          <p:cNvPicPr>
            <a:picLocks noChangeAspect="1"/>
          </p:cNvPicPr>
          <p:nvPr/>
        </p:nvPicPr>
        <p:blipFill rotWithShape="1">
          <a:blip r:embed="rId3"/>
          <a:srcRect l="36242" t="-253" r="21152" b="252"/>
          <a:stretch/>
        </p:blipFill>
        <p:spPr>
          <a:xfrm>
            <a:off x="6088086" y="-88967"/>
            <a:ext cx="6248843" cy="7014699"/>
          </a:xfrm>
          <a:prstGeom prst="rect">
            <a:avLst/>
          </a:prstGeom>
        </p:spPr>
      </p:pic>
      <p:sp useBgFill="1">
        <p:nvSpPr>
          <p:cNvPr id="35" name="Rectangle 34">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Rectangle 3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1801" y="328512"/>
            <a:ext cx="4778387" cy="1628970"/>
          </a:xfrm>
        </p:spPr>
        <p:txBody>
          <a:bodyPr anchor="ctr">
            <a:normAutofit/>
          </a:bodyPr>
          <a:lstStyle/>
          <a:p>
            <a:r>
              <a:rPr lang="en-US" sz="4000">
                <a:latin typeface="Georgia Pro"/>
              </a:rPr>
              <a:t>What is Filson?</a:t>
            </a:r>
          </a:p>
        </p:txBody>
      </p:sp>
      <p:sp>
        <p:nvSpPr>
          <p:cNvPr id="3" name="Content Placeholder 2"/>
          <p:cNvSpPr>
            <a:spLocks noGrp="1"/>
          </p:cNvSpPr>
          <p:nvPr>
            <p:ph idx="1"/>
          </p:nvPr>
        </p:nvSpPr>
        <p:spPr>
          <a:xfrm>
            <a:off x="761801" y="2884929"/>
            <a:ext cx="4659756" cy="3374137"/>
          </a:xfrm>
        </p:spPr>
        <p:txBody>
          <a:bodyPr anchor="ctr">
            <a:normAutofit/>
          </a:bodyPr>
          <a:lstStyle/>
          <a:p>
            <a:pPr marL="0" indent="0">
              <a:buNone/>
            </a:pPr>
            <a:r>
              <a:rPr lang="en-US" sz="2000" err="1">
                <a:latin typeface="Georgia Pro"/>
              </a:rPr>
              <a:t>Filson</a:t>
            </a:r>
            <a:r>
              <a:rPr lang="en-US" sz="2000">
                <a:latin typeface="Georgia Pro"/>
              </a:rPr>
              <a:t> is a 125-year old privately owned company that focuses on producing </a:t>
            </a:r>
            <a:r>
              <a:rPr lang="en-US" sz="2000" b="1">
                <a:latin typeface="Georgia Pro"/>
              </a:rPr>
              <a:t>high-quality goods</a:t>
            </a:r>
            <a:r>
              <a:rPr lang="en-US" sz="2000">
                <a:latin typeface="Georgia Pro"/>
              </a:rPr>
              <a:t> for the </a:t>
            </a:r>
            <a:r>
              <a:rPr lang="en-US" sz="2000" b="1">
                <a:latin typeface="Georgia Pro"/>
              </a:rPr>
              <a:t>outdoorsmen and women</a:t>
            </a:r>
            <a:r>
              <a:rPr lang="en-US" sz="2000">
                <a:latin typeface="Georgia Pro"/>
              </a:rPr>
              <a:t> of the world. They produce everything from </a:t>
            </a:r>
            <a:r>
              <a:rPr lang="en-US" sz="2000" b="1">
                <a:latin typeface="Georgia Pro"/>
              </a:rPr>
              <a:t>clothing to luggage</a:t>
            </a:r>
            <a:r>
              <a:rPr lang="en-US" sz="2000">
                <a:latin typeface="Georgia Pro"/>
              </a:rPr>
              <a:t> and the sell is in their commitment to giving their customers the best. </a:t>
            </a:r>
          </a:p>
          <a:p>
            <a:pPr marL="0" indent="0">
              <a:buNone/>
            </a:pPr>
            <a:endParaRPr lang="en-US" sz="2000">
              <a:latin typeface="Georgia Pro"/>
            </a:endParaRPr>
          </a:p>
        </p:txBody>
      </p:sp>
      <p:sp>
        <p:nvSpPr>
          <p:cNvPr id="5" name="Slide Number Placeholder 4">
            <a:extLst>
              <a:ext uri="{FF2B5EF4-FFF2-40B4-BE49-F238E27FC236}">
                <a16:creationId xmlns:a16="http://schemas.microsoft.com/office/drawing/2014/main" id="{949A7ABB-307C-1D0C-E08E-80BFB493A269}"/>
              </a:ext>
            </a:extLst>
          </p:cNvPr>
          <p:cNvSpPr>
            <a:spLocks noGrp="1"/>
          </p:cNvSpPr>
          <p:nvPr>
            <p:ph type="sldNum" sz="quarter" idx="12"/>
          </p:nvPr>
        </p:nvSpPr>
        <p:spPr/>
        <p:txBody>
          <a:bodyPr/>
          <a:lstStyle/>
          <a:p>
            <a:fld id="{330EA680-D336-4FF7-8B7A-9848BB0A1C32}" type="slidenum">
              <a:rPr lang="en-US" smtClean="0"/>
              <a:t>4</a:t>
            </a:fld>
            <a:endParaRPr lang="en-US"/>
          </a:p>
        </p:txBody>
      </p:sp>
      <p:sp>
        <p:nvSpPr>
          <p:cNvPr id="6" name="Footer Placeholder 5">
            <a:extLst>
              <a:ext uri="{FF2B5EF4-FFF2-40B4-BE49-F238E27FC236}">
                <a16:creationId xmlns:a16="http://schemas.microsoft.com/office/drawing/2014/main" id="{7D00C317-4BE0-1623-CC48-1C945014A6C9}"/>
              </a:ext>
            </a:extLst>
          </p:cNvPr>
          <p:cNvSpPr>
            <a:spLocks noGrp="1"/>
          </p:cNvSpPr>
          <p:nvPr>
            <p:ph type="ftr" sz="quarter" idx="11"/>
          </p:nvPr>
        </p:nvSpPr>
        <p:spPr/>
        <p:txBody>
          <a:bodyPr/>
          <a:lstStyle/>
          <a:p>
            <a:r>
              <a:rPr lang="en-US"/>
              <a:t>Natalie</a:t>
            </a:r>
          </a:p>
        </p:txBody>
      </p:sp>
    </p:spTree>
    <p:extLst>
      <p:ext uri="{BB962C8B-B14F-4D97-AF65-F5344CB8AC3E}">
        <p14:creationId xmlns:p14="http://schemas.microsoft.com/office/powerpoint/2010/main" val="1083555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8953E74-D241-4DDF-8508-F0365EA13A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5C3C901A-B2F4-4A3C-BCDD-7C8D587EC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12192000" cy="2371134"/>
          </a:xfrm>
          <a:custGeom>
            <a:avLst/>
            <a:gdLst>
              <a:gd name="connsiteX0" fmla="*/ 0 w 12192000"/>
              <a:gd name="connsiteY0" fmla="*/ 0 h 2515690"/>
              <a:gd name="connsiteX1" fmla="*/ 170442 w 12192000"/>
              <a:gd name="connsiteY1" fmla="*/ 96074 h 2515690"/>
              <a:gd name="connsiteX2" fmla="*/ 424739 w 12192000"/>
              <a:gd name="connsiteY2" fmla="*/ 224865 h 2515690"/>
              <a:gd name="connsiteX3" fmla="*/ 748273 w 12192000"/>
              <a:gd name="connsiteY3" fmla="*/ 373939 h 2515690"/>
              <a:gd name="connsiteX4" fmla="*/ 1037058 w 12192000"/>
              <a:gd name="connsiteY4" fmla="*/ 499994 h 2515690"/>
              <a:gd name="connsiteX5" fmla="*/ 1101312 w 12192000"/>
              <a:gd name="connsiteY5" fmla="*/ 428540 h 2515690"/>
              <a:gd name="connsiteX6" fmla="*/ 1367071 w 12192000"/>
              <a:gd name="connsiteY6" fmla="*/ 516118 h 2515690"/>
              <a:gd name="connsiteX7" fmla="*/ 2189943 w 12192000"/>
              <a:gd name="connsiteY7" fmla="*/ 794533 h 2515690"/>
              <a:gd name="connsiteX8" fmla="*/ 2390329 w 12192000"/>
              <a:gd name="connsiteY8" fmla="*/ 920897 h 2515690"/>
              <a:gd name="connsiteX9" fmla="*/ 2459570 w 12192000"/>
              <a:gd name="connsiteY9" fmla="*/ 983740 h 2515690"/>
              <a:gd name="connsiteX10" fmla="*/ 2503252 w 12192000"/>
              <a:gd name="connsiteY10" fmla="*/ 1000151 h 2515690"/>
              <a:gd name="connsiteX11" fmla="*/ 2503252 w 12192000"/>
              <a:gd name="connsiteY11" fmla="*/ 1008273 h 2515690"/>
              <a:gd name="connsiteX12" fmla="*/ 2511191 w 12192000"/>
              <a:gd name="connsiteY12" fmla="*/ 1009499 h 2515690"/>
              <a:gd name="connsiteX13" fmla="*/ 2565029 w 12192000"/>
              <a:gd name="connsiteY13" fmla="*/ 1015977 h 2515690"/>
              <a:gd name="connsiteX14" fmla="*/ 2593745 w 12192000"/>
              <a:gd name="connsiteY14" fmla="*/ 1019963 h 2515690"/>
              <a:gd name="connsiteX15" fmla="*/ 2591015 w 12192000"/>
              <a:gd name="connsiteY15" fmla="*/ 1019651 h 2515690"/>
              <a:gd name="connsiteX16" fmla="*/ 2590137 w 12192000"/>
              <a:gd name="connsiteY16" fmla="*/ 1019549 h 2515690"/>
              <a:gd name="connsiteX17" fmla="*/ 2589021 w 12192000"/>
              <a:gd name="connsiteY17" fmla="*/ 1019424 h 2515690"/>
              <a:gd name="connsiteX18" fmla="*/ 2591015 w 12192000"/>
              <a:gd name="connsiteY18" fmla="*/ 1019651 h 2515690"/>
              <a:gd name="connsiteX19" fmla="*/ 2602385 w 12192000"/>
              <a:gd name="connsiteY19" fmla="*/ 1020975 h 2515690"/>
              <a:gd name="connsiteX20" fmla="*/ 2614445 w 12192000"/>
              <a:gd name="connsiteY20" fmla="*/ 1022389 h 2515690"/>
              <a:gd name="connsiteX21" fmla="*/ 2614445 w 12192000"/>
              <a:gd name="connsiteY21" fmla="*/ 1020966 h 2515690"/>
              <a:gd name="connsiteX22" fmla="*/ 2676661 w 12192000"/>
              <a:gd name="connsiteY22" fmla="*/ 1029355 h 2515690"/>
              <a:gd name="connsiteX23" fmla="*/ 2788597 w 12192000"/>
              <a:gd name="connsiteY23" fmla="*/ 1048926 h 2515690"/>
              <a:gd name="connsiteX24" fmla="*/ 2812742 w 12192000"/>
              <a:gd name="connsiteY24" fmla="*/ 1057667 h 2515690"/>
              <a:gd name="connsiteX25" fmla="*/ 2970201 w 12192000"/>
              <a:gd name="connsiteY25" fmla="*/ 949091 h 2515690"/>
              <a:gd name="connsiteX26" fmla="*/ 3030610 w 12192000"/>
              <a:gd name="connsiteY26" fmla="*/ 1049340 h 2515690"/>
              <a:gd name="connsiteX27" fmla="*/ 3058913 w 12192000"/>
              <a:gd name="connsiteY27" fmla="*/ 1048085 h 2515690"/>
              <a:gd name="connsiteX28" fmla="*/ 3072697 w 12192000"/>
              <a:gd name="connsiteY28" fmla="*/ 1045316 h 2515690"/>
              <a:gd name="connsiteX29" fmla="*/ 3083305 w 12192000"/>
              <a:gd name="connsiteY29" fmla="*/ 1040550 h 2515690"/>
              <a:gd name="connsiteX30" fmla="*/ 3125603 w 12192000"/>
              <a:gd name="connsiteY30" fmla="*/ 1004583 h 2515690"/>
              <a:gd name="connsiteX31" fmla="*/ 3385106 w 12192000"/>
              <a:gd name="connsiteY31" fmla="*/ 1042233 h 2515690"/>
              <a:gd name="connsiteX32" fmla="*/ 3424945 w 12192000"/>
              <a:gd name="connsiteY32" fmla="*/ 1065268 h 2515690"/>
              <a:gd name="connsiteX33" fmla="*/ 3436948 w 12192000"/>
              <a:gd name="connsiteY33" fmla="*/ 1068018 h 2515690"/>
              <a:gd name="connsiteX34" fmla="*/ 3466714 w 12192000"/>
              <a:gd name="connsiteY34" fmla="*/ 1063419 h 2515690"/>
              <a:gd name="connsiteX35" fmla="*/ 3550909 w 12192000"/>
              <a:gd name="connsiteY35" fmla="*/ 1044511 h 2515690"/>
              <a:gd name="connsiteX36" fmla="*/ 3555900 w 12192000"/>
              <a:gd name="connsiteY36" fmla="*/ 1041996 h 2515690"/>
              <a:gd name="connsiteX37" fmla="*/ 3625978 w 12192000"/>
              <a:gd name="connsiteY37" fmla="*/ 1023459 h 2515690"/>
              <a:gd name="connsiteX38" fmla="*/ 3632465 w 12192000"/>
              <a:gd name="connsiteY38" fmla="*/ 1023522 h 2515690"/>
              <a:gd name="connsiteX39" fmla="*/ 3649063 w 12192000"/>
              <a:gd name="connsiteY39" fmla="*/ 1018726 h 2515690"/>
              <a:gd name="connsiteX40" fmla="*/ 3805954 w 12192000"/>
              <a:gd name="connsiteY40" fmla="*/ 917517 h 2515690"/>
              <a:gd name="connsiteX41" fmla="*/ 4020506 w 12192000"/>
              <a:gd name="connsiteY41" fmla="*/ 816231 h 2515690"/>
              <a:gd name="connsiteX42" fmla="*/ 4233682 w 12192000"/>
              <a:gd name="connsiteY42" fmla="*/ 799511 h 2515690"/>
              <a:gd name="connsiteX43" fmla="*/ 4306552 w 12192000"/>
              <a:gd name="connsiteY43" fmla="*/ 610207 h 2515690"/>
              <a:gd name="connsiteX44" fmla="*/ 4816604 w 12192000"/>
              <a:gd name="connsiteY44" fmla="*/ 773163 h 2515690"/>
              <a:gd name="connsiteX45" fmla="*/ 4916502 w 12192000"/>
              <a:gd name="connsiteY45" fmla="*/ 788104 h 2515690"/>
              <a:gd name="connsiteX46" fmla="*/ 5224415 w 12192000"/>
              <a:gd name="connsiteY46" fmla="*/ 674418 h 2515690"/>
              <a:gd name="connsiteX47" fmla="*/ 5274077 w 12192000"/>
              <a:gd name="connsiteY47" fmla="*/ 655978 h 2515690"/>
              <a:gd name="connsiteX48" fmla="*/ 5371217 w 12192000"/>
              <a:gd name="connsiteY48" fmla="*/ 614372 h 2515690"/>
              <a:gd name="connsiteX49" fmla="*/ 5364523 w 12192000"/>
              <a:gd name="connsiteY49" fmla="*/ 502501 h 2515690"/>
              <a:gd name="connsiteX50" fmla="*/ 5457871 w 12192000"/>
              <a:gd name="connsiteY50" fmla="*/ 558285 h 2515690"/>
              <a:gd name="connsiteX51" fmla="*/ 5750580 w 12192000"/>
              <a:gd name="connsiteY51" fmla="*/ 663503 h 2515690"/>
              <a:gd name="connsiteX52" fmla="*/ 5976618 w 12192000"/>
              <a:gd name="connsiteY52" fmla="*/ 582652 h 2515690"/>
              <a:gd name="connsiteX53" fmla="*/ 6009346 w 12192000"/>
              <a:gd name="connsiteY53" fmla="*/ 559470 h 2515690"/>
              <a:gd name="connsiteX54" fmla="*/ 6069735 w 12192000"/>
              <a:gd name="connsiteY54" fmla="*/ 587803 h 2515690"/>
              <a:gd name="connsiteX55" fmla="*/ 6270319 w 12192000"/>
              <a:gd name="connsiteY55" fmla="*/ 643982 h 2515690"/>
              <a:gd name="connsiteX56" fmla="*/ 6406781 w 12192000"/>
              <a:gd name="connsiteY56" fmla="*/ 672327 h 2515690"/>
              <a:gd name="connsiteX57" fmla="*/ 6469508 w 12192000"/>
              <a:gd name="connsiteY57" fmla="*/ 708574 h 2515690"/>
              <a:gd name="connsiteX58" fmla="*/ 6515869 w 12192000"/>
              <a:gd name="connsiteY58" fmla="*/ 715738 h 2515690"/>
              <a:gd name="connsiteX59" fmla="*/ 6725938 w 12192000"/>
              <a:gd name="connsiteY59" fmla="*/ 691128 h 2515690"/>
              <a:gd name="connsiteX60" fmla="*/ 6778240 w 12192000"/>
              <a:gd name="connsiteY60" fmla="*/ 678998 h 2515690"/>
              <a:gd name="connsiteX61" fmla="*/ 6806944 w 12192000"/>
              <a:gd name="connsiteY61" fmla="*/ 646178 h 2515690"/>
              <a:gd name="connsiteX62" fmla="*/ 6830632 w 12192000"/>
              <a:gd name="connsiteY62" fmla="*/ 633915 h 2515690"/>
              <a:gd name="connsiteX63" fmla="*/ 6858072 w 12192000"/>
              <a:gd name="connsiteY63" fmla="*/ 646178 h 2515690"/>
              <a:gd name="connsiteX64" fmla="*/ 6891322 w 12192000"/>
              <a:gd name="connsiteY64" fmla="*/ 678998 h 2515690"/>
              <a:gd name="connsiteX65" fmla="*/ 6951905 w 12192000"/>
              <a:gd name="connsiteY65" fmla="*/ 691128 h 2515690"/>
              <a:gd name="connsiteX66" fmla="*/ 7195246 w 12192000"/>
              <a:gd name="connsiteY66" fmla="*/ 715738 h 2515690"/>
              <a:gd name="connsiteX67" fmla="*/ 7248949 w 12192000"/>
              <a:gd name="connsiteY67" fmla="*/ 708574 h 2515690"/>
              <a:gd name="connsiteX68" fmla="*/ 7321609 w 12192000"/>
              <a:gd name="connsiteY68" fmla="*/ 672327 h 2515690"/>
              <a:gd name="connsiteX69" fmla="*/ 7479684 w 12192000"/>
              <a:gd name="connsiteY69" fmla="*/ 643982 h 2515690"/>
              <a:gd name="connsiteX70" fmla="*/ 7712035 w 12192000"/>
              <a:gd name="connsiteY70" fmla="*/ 587803 h 2515690"/>
              <a:gd name="connsiteX71" fmla="*/ 7781987 w 12192000"/>
              <a:gd name="connsiteY71" fmla="*/ 559470 h 2515690"/>
              <a:gd name="connsiteX72" fmla="*/ 7819900 w 12192000"/>
              <a:gd name="connsiteY72" fmla="*/ 582652 h 2515690"/>
              <a:gd name="connsiteX73" fmla="*/ 8081736 w 12192000"/>
              <a:gd name="connsiteY73" fmla="*/ 663503 h 2515690"/>
              <a:gd name="connsiteX74" fmla="*/ 8420801 w 12192000"/>
              <a:gd name="connsiteY74" fmla="*/ 558285 h 2515690"/>
              <a:gd name="connsiteX75" fmla="*/ 8528933 w 12192000"/>
              <a:gd name="connsiteY75" fmla="*/ 502501 h 2515690"/>
              <a:gd name="connsiteX76" fmla="*/ 8521178 w 12192000"/>
              <a:gd name="connsiteY76" fmla="*/ 614372 h 2515690"/>
              <a:gd name="connsiteX77" fmla="*/ 8633702 w 12192000"/>
              <a:gd name="connsiteY77" fmla="*/ 655978 h 2515690"/>
              <a:gd name="connsiteX78" fmla="*/ 8691231 w 12192000"/>
              <a:gd name="connsiteY78" fmla="*/ 674418 h 2515690"/>
              <a:gd name="connsiteX79" fmla="*/ 9047908 w 12192000"/>
              <a:gd name="connsiteY79" fmla="*/ 788104 h 2515690"/>
              <a:gd name="connsiteX80" fmla="*/ 9163628 w 12192000"/>
              <a:gd name="connsiteY80" fmla="*/ 773163 h 2515690"/>
              <a:gd name="connsiteX81" fmla="*/ 9754459 w 12192000"/>
              <a:gd name="connsiteY81" fmla="*/ 610207 h 2515690"/>
              <a:gd name="connsiteX82" fmla="*/ 9838868 w 12192000"/>
              <a:gd name="connsiteY82" fmla="*/ 799511 h 2515690"/>
              <a:gd name="connsiteX83" fmla="*/ 10085808 w 12192000"/>
              <a:gd name="connsiteY83" fmla="*/ 816231 h 2515690"/>
              <a:gd name="connsiteX84" fmla="*/ 10334338 w 12192000"/>
              <a:gd name="connsiteY84" fmla="*/ 917517 h 2515690"/>
              <a:gd name="connsiteX85" fmla="*/ 10516076 w 12192000"/>
              <a:gd name="connsiteY85" fmla="*/ 1018726 h 2515690"/>
              <a:gd name="connsiteX86" fmla="*/ 10535302 w 12192000"/>
              <a:gd name="connsiteY86" fmla="*/ 1023522 h 2515690"/>
              <a:gd name="connsiteX87" fmla="*/ 10542819 w 12192000"/>
              <a:gd name="connsiteY87" fmla="*/ 1023458 h 2515690"/>
              <a:gd name="connsiteX88" fmla="*/ 10623994 w 12192000"/>
              <a:gd name="connsiteY88" fmla="*/ 1041996 h 2515690"/>
              <a:gd name="connsiteX89" fmla="*/ 10629774 w 12192000"/>
              <a:gd name="connsiteY89" fmla="*/ 1044511 h 2515690"/>
              <a:gd name="connsiteX90" fmla="*/ 10727305 w 12192000"/>
              <a:gd name="connsiteY90" fmla="*/ 1063419 h 2515690"/>
              <a:gd name="connsiteX91" fmla="*/ 10761785 w 12192000"/>
              <a:gd name="connsiteY91" fmla="*/ 1068017 h 2515690"/>
              <a:gd name="connsiteX92" fmla="*/ 10775688 w 12192000"/>
              <a:gd name="connsiteY92" fmla="*/ 1065268 h 2515690"/>
              <a:gd name="connsiteX93" fmla="*/ 10821837 w 12192000"/>
              <a:gd name="connsiteY93" fmla="*/ 1042232 h 2515690"/>
              <a:gd name="connsiteX94" fmla="*/ 11122438 w 12192000"/>
              <a:gd name="connsiteY94" fmla="*/ 1004583 h 2515690"/>
              <a:gd name="connsiteX95" fmla="*/ 11171433 w 12192000"/>
              <a:gd name="connsiteY95" fmla="*/ 1040550 h 2515690"/>
              <a:gd name="connsiteX96" fmla="*/ 11183724 w 12192000"/>
              <a:gd name="connsiteY96" fmla="*/ 1045316 h 2515690"/>
              <a:gd name="connsiteX97" fmla="*/ 11199690 w 12192000"/>
              <a:gd name="connsiteY97" fmla="*/ 1048085 h 2515690"/>
              <a:gd name="connsiteX98" fmla="*/ 11232475 w 12192000"/>
              <a:gd name="connsiteY98" fmla="*/ 1049340 h 2515690"/>
              <a:gd name="connsiteX99" fmla="*/ 11302451 w 12192000"/>
              <a:gd name="connsiteY99" fmla="*/ 949091 h 2515690"/>
              <a:gd name="connsiteX100" fmla="*/ 11484849 w 12192000"/>
              <a:gd name="connsiteY100" fmla="*/ 1057667 h 2515690"/>
              <a:gd name="connsiteX101" fmla="*/ 11512818 w 12192000"/>
              <a:gd name="connsiteY101" fmla="*/ 1048926 h 2515690"/>
              <a:gd name="connsiteX102" fmla="*/ 11642481 w 12192000"/>
              <a:gd name="connsiteY102" fmla="*/ 1029355 h 2515690"/>
              <a:gd name="connsiteX103" fmla="*/ 11714551 w 12192000"/>
              <a:gd name="connsiteY103" fmla="*/ 1020966 h 2515690"/>
              <a:gd name="connsiteX104" fmla="*/ 11714551 w 12192000"/>
              <a:gd name="connsiteY104" fmla="*/ 1022389 h 2515690"/>
              <a:gd name="connsiteX105" fmla="*/ 11728519 w 12192000"/>
              <a:gd name="connsiteY105" fmla="*/ 1020975 h 2515690"/>
              <a:gd name="connsiteX106" fmla="*/ 11741691 w 12192000"/>
              <a:gd name="connsiteY106" fmla="*/ 1019651 h 2515690"/>
              <a:gd name="connsiteX107" fmla="*/ 11743999 w 12192000"/>
              <a:gd name="connsiteY107" fmla="*/ 1019424 h 2515690"/>
              <a:gd name="connsiteX108" fmla="*/ 11742709 w 12192000"/>
              <a:gd name="connsiteY108" fmla="*/ 1019549 h 2515690"/>
              <a:gd name="connsiteX109" fmla="*/ 11741691 w 12192000"/>
              <a:gd name="connsiteY109" fmla="*/ 1019651 h 2515690"/>
              <a:gd name="connsiteX110" fmla="*/ 11738529 w 12192000"/>
              <a:gd name="connsiteY110" fmla="*/ 1019963 h 2515690"/>
              <a:gd name="connsiteX111" fmla="*/ 11771791 w 12192000"/>
              <a:gd name="connsiteY111" fmla="*/ 1015977 h 2515690"/>
              <a:gd name="connsiteX112" fmla="*/ 11834157 w 12192000"/>
              <a:gd name="connsiteY112" fmla="*/ 1009499 h 2515690"/>
              <a:gd name="connsiteX113" fmla="*/ 11843354 w 12192000"/>
              <a:gd name="connsiteY113" fmla="*/ 1008273 h 2515690"/>
              <a:gd name="connsiteX114" fmla="*/ 11843354 w 12192000"/>
              <a:gd name="connsiteY114" fmla="*/ 1000151 h 2515690"/>
              <a:gd name="connsiteX115" fmla="*/ 11893955 w 12192000"/>
              <a:gd name="connsiteY115" fmla="*/ 983740 h 2515690"/>
              <a:gd name="connsiteX116" fmla="*/ 11974160 w 12192000"/>
              <a:gd name="connsiteY116" fmla="*/ 920897 h 2515690"/>
              <a:gd name="connsiteX117" fmla="*/ 12143531 w 12192000"/>
              <a:gd name="connsiteY117" fmla="*/ 823664 h 2515690"/>
              <a:gd name="connsiteX118" fmla="*/ 12192000 w 12192000"/>
              <a:gd name="connsiteY118" fmla="*/ 801163 h 2515690"/>
              <a:gd name="connsiteX119" fmla="*/ 12192000 w 12192000"/>
              <a:gd name="connsiteY119" fmla="*/ 2515690 h 2515690"/>
              <a:gd name="connsiteX120" fmla="*/ 0 w 12192000"/>
              <a:gd name="connsiteY120" fmla="*/ 2515690 h 251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2192000" h="2515690">
                <a:moveTo>
                  <a:pt x="0" y="0"/>
                </a:moveTo>
                <a:lnTo>
                  <a:pt x="170442" y="96074"/>
                </a:lnTo>
                <a:cubicBezTo>
                  <a:pt x="323315" y="179510"/>
                  <a:pt x="418777" y="223899"/>
                  <a:pt x="424739" y="224865"/>
                </a:cubicBezTo>
                <a:cubicBezTo>
                  <a:pt x="573781" y="248496"/>
                  <a:pt x="654649" y="314572"/>
                  <a:pt x="748273" y="373939"/>
                </a:cubicBezTo>
                <a:cubicBezTo>
                  <a:pt x="830321" y="425631"/>
                  <a:pt x="917271" y="480784"/>
                  <a:pt x="1037058" y="499994"/>
                </a:cubicBezTo>
                <a:cubicBezTo>
                  <a:pt x="1195925" y="525362"/>
                  <a:pt x="1048105" y="445478"/>
                  <a:pt x="1101312" y="428540"/>
                </a:cubicBezTo>
                <a:cubicBezTo>
                  <a:pt x="1188473" y="458169"/>
                  <a:pt x="1274625" y="505369"/>
                  <a:pt x="1367071" y="516118"/>
                </a:cubicBezTo>
                <a:cubicBezTo>
                  <a:pt x="1701323" y="554463"/>
                  <a:pt x="1964451" y="648887"/>
                  <a:pt x="2189943" y="794533"/>
                </a:cubicBezTo>
                <a:cubicBezTo>
                  <a:pt x="2255082" y="836300"/>
                  <a:pt x="2357481" y="862342"/>
                  <a:pt x="2390329" y="920897"/>
                </a:cubicBezTo>
                <a:cubicBezTo>
                  <a:pt x="2406050" y="949359"/>
                  <a:pt x="2430126" y="969285"/>
                  <a:pt x="2459570" y="983740"/>
                </a:cubicBezTo>
                <a:lnTo>
                  <a:pt x="2503252" y="1000151"/>
                </a:lnTo>
                <a:lnTo>
                  <a:pt x="2503252" y="1008273"/>
                </a:lnTo>
                <a:lnTo>
                  <a:pt x="2511191" y="1009499"/>
                </a:lnTo>
                <a:cubicBezTo>
                  <a:pt x="2529847" y="1011974"/>
                  <a:pt x="2562849" y="1015701"/>
                  <a:pt x="2565029" y="1015977"/>
                </a:cubicBezTo>
                <a:cubicBezTo>
                  <a:pt x="2610845" y="1021778"/>
                  <a:pt x="2601577" y="1020837"/>
                  <a:pt x="2593745" y="1019963"/>
                </a:cubicBezTo>
                <a:lnTo>
                  <a:pt x="2591015" y="1019651"/>
                </a:lnTo>
                <a:lnTo>
                  <a:pt x="2590137" y="1019549"/>
                </a:lnTo>
                <a:cubicBezTo>
                  <a:pt x="2588203" y="1019326"/>
                  <a:pt x="2588125" y="1019321"/>
                  <a:pt x="2589021" y="1019424"/>
                </a:cubicBezTo>
                <a:lnTo>
                  <a:pt x="2591015" y="1019651"/>
                </a:lnTo>
                <a:lnTo>
                  <a:pt x="2602385" y="1020975"/>
                </a:lnTo>
                <a:lnTo>
                  <a:pt x="2614445" y="1022389"/>
                </a:lnTo>
                <a:lnTo>
                  <a:pt x="2614445" y="1020966"/>
                </a:lnTo>
                <a:lnTo>
                  <a:pt x="2676661" y="1029355"/>
                </a:lnTo>
                <a:cubicBezTo>
                  <a:pt x="2715592" y="1034194"/>
                  <a:pt x="2753901" y="1039695"/>
                  <a:pt x="2788597" y="1048926"/>
                </a:cubicBezTo>
                <a:lnTo>
                  <a:pt x="2812742" y="1057667"/>
                </a:lnTo>
                <a:lnTo>
                  <a:pt x="2970201" y="949091"/>
                </a:lnTo>
                <a:cubicBezTo>
                  <a:pt x="3052785" y="982961"/>
                  <a:pt x="2996105" y="1020057"/>
                  <a:pt x="3030610" y="1049340"/>
                </a:cubicBezTo>
                <a:cubicBezTo>
                  <a:pt x="3039005" y="1048442"/>
                  <a:pt x="3049621" y="1048500"/>
                  <a:pt x="3058913" y="1048085"/>
                </a:cubicBezTo>
                <a:lnTo>
                  <a:pt x="3072697" y="1045316"/>
                </a:lnTo>
                <a:lnTo>
                  <a:pt x="3083305" y="1040550"/>
                </a:lnTo>
                <a:lnTo>
                  <a:pt x="3125603" y="1004583"/>
                </a:lnTo>
                <a:cubicBezTo>
                  <a:pt x="3221669" y="925596"/>
                  <a:pt x="3242489" y="937564"/>
                  <a:pt x="3385106" y="1042233"/>
                </a:cubicBezTo>
                <a:cubicBezTo>
                  <a:pt x="3399403" y="1052670"/>
                  <a:pt x="3412529" y="1060209"/>
                  <a:pt x="3424945" y="1065268"/>
                </a:cubicBezTo>
                <a:lnTo>
                  <a:pt x="3436948" y="1068018"/>
                </a:lnTo>
                <a:lnTo>
                  <a:pt x="3466714" y="1063419"/>
                </a:lnTo>
                <a:lnTo>
                  <a:pt x="3550909" y="1044511"/>
                </a:lnTo>
                <a:lnTo>
                  <a:pt x="3555900" y="1041996"/>
                </a:lnTo>
                <a:cubicBezTo>
                  <a:pt x="3573827" y="1033454"/>
                  <a:pt x="3594382" y="1025941"/>
                  <a:pt x="3625978" y="1023459"/>
                </a:cubicBezTo>
                <a:lnTo>
                  <a:pt x="3632465" y="1023522"/>
                </a:lnTo>
                <a:lnTo>
                  <a:pt x="3649063" y="1018726"/>
                </a:lnTo>
                <a:cubicBezTo>
                  <a:pt x="3741849" y="989371"/>
                  <a:pt x="3810578" y="953657"/>
                  <a:pt x="3805954" y="917517"/>
                </a:cubicBezTo>
                <a:cubicBezTo>
                  <a:pt x="4031729" y="953901"/>
                  <a:pt x="4031729" y="953901"/>
                  <a:pt x="4020506" y="816231"/>
                </a:cubicBezTo>
                <a:cubicBezTo>
                  <a:pt x="4171643" y="865324"/>
                  <a:pt x="4206308" y="864422"/>
                  <a:pt x="4233682" y="799511"/>
                </a:cubicBezTo>
                <a:cubicBezTo>
                  <a:pt x="4260226" y="737017"/>
                  <a:pt x="4254728" y="668575"/>
                  <a:pt x="4306552" y="610207"/>
                </a:cubicBezTo>
                <a:cubicBezTo>
                  <a:pt x="4495313" y="657923"/>
                  <a:pt x="4699922" y="667347"/>
                  <a:pt x="4816604" y="773163"/>
                </a:cubicBezTo>
                <a:cubicBezTo>
                  <a:pt x="4834734" y="789836"/>
                  <a:pt x="4890507" y="799946"/>
                  <a:pt x="4916502" y="788104"/>
                </a:cubicBezTo>
                <a:cubicBezTo>
                  <a:pt x="5013526" y="746101"/>
                  <a:pt x="5238129" y="796871"/>
                  <a:pt x="5224415" y="674418"/>
                </a:cubicBezTo>
                <a:cubicBezTo>
                  <a:pt x="5223051" y="659300"/>
                  <a:pt x="5240524" y="644890"/>
                  <a:pt x="5274077" y="655978"/>
                </a:cubicBezTo>
                <a:cubicBezTo>
                  <a:pt x="5388582" y="694066"/>
                  <a:pt x="5367022" y="644784"/>
                  <a:pt x="5371217" y="614372"/>
                </a:cubicBezTo>
                <a:cubicBezTo>
                  <a:pt x="5375856" y="577567"/>
                  <a:pt x="5319010" y="537578"/>
                  <a:pt x="5364523" y="502501"/>
                </a:cubicBezTo>
                <a:cubicBezTo>
                  <a:pt x="5425408" y="508891"/>
                  <a:pt x="5433299" y="538191"/>
                  <a:pt x="5457871" y="558285"/>
                </a:cubicBezTo>
                <a:cubicBezTo>
                  <a:pt x="5530352" y="617005"/>
                  <a:pt x="5609566" y="664386"/>
                  <a:pt x="5750580" y="663503"/>
                </a:cubicBezTo>
                <a:cubicBezTo>
                  <a:pt x="5864519" y="662926"/>
                  <a:pt x="5966527" y="666650"/>
                  <a:pt x="5976618" y="582652"/>
                </a:cubicBezTo>
                <a:cubicBezTo>
                  <a:pt x="5978145" y="569455"/>
                  <a:pt x="5990792" y="562346"/>
                  <a:pt x="6009346" y="559470"/>
                </a:cubicBezTo>
                <a:cubicBezTo>
                  <a:pt x="6030639" y="568485"/>
                  <a:pt x="6052592" y="577083"/>
                  <a:pt x="6069735" y="587803"/>
                </a:cubicBezTo>
                <a:cubicBezTo>
                  <a:pt x="6126182" y="623812"/>
                  <a:pt x="6196945" y="634730"/>
                  <a:pt x="6270319" y="643982"/>
                </a:cubicBezTo>
                <a:cubicBezTo>
                  <a:pt x="6317101" y="649940"/>
                  <a:pt x="6363466" y="657107"/>
                  <a:pt x="6406781" y="672327"/>
                </a:cubicBezTo>
                <a:cubicBezTo>
                  <a:pt x="6433586" y="681598"/>
                  <a:pt x="6454928" y="693402"/>
                  <a:pt x="6469508" y="708574"/>
                </a:cubicBezTo>
                <a:cubicBezTo>
                  <a:pt x="6482729" y="721786"/>
                  <a:pt x="6496225" y="725422"/>
                  <a:pt x="6515869" y="715738"/>
                </a:cubicBezTo>
                <a:cubicBezTo>
                  <a:pt x="6572200" y="688353"/>
                  <a:pt x="6639257" y="676241"/>
                  <a:pt x="6725938" y="691128"/>
                </a:cubicBezTo>
                <a:cubicBezTo>
                  <a:pt x="6752109" y="695629"/>
                  <a:pt x="6772625" y="691505"/>
                  <a:pt x="6778240" y="678998"/>
                </a:cubicBezTo>
                <a:cubicBezTo>
                  <a:pt x="6784286" y="665981"/>
                  <a:pt x="6794269" y="655280"/>
                  <a:pt x="6806944" y="646178"/>
                </a:cubicBezTo>
                <a:lnTo>
                  <a:pt x="6830632" y="633915"/>
                </a:lnTo>
                <a:lnTo>
                  <a:pt x="6858072" y="646178"/>
                </a:lnTo>
                <a:cubicBezTo>
                  <a:pt x="6872754" y="655280"/>
                  <a:pt x="6884317" y="665981"/>
                  <a:pt x="6891322" y="678998"/>
                </a:cubicBezTo>
                <a:cubicBezTo>
                  <a:pt x="6897826" y="691505"/>
                  <a:pt x="6921592" y="695629"/>
                  <a:pt x="6951905" y="691128"/>
                </a:cubicBezTo>
                <a:cubicBezTo>
                  <a:pt x="7052317" y="676241"/>
                  <a:pt x="7129994" y="688353"/>
                  <a:pt x="7195246" y="715738"/>
                </a:cubicBezTo>
                <a:cubicBezTo>
                  <a:pt x="7217999" y="725422"/>
                  <a:pt x="7233634" y="721786"/>
                  <a:pt x="7248949" y="708574"/>
                </a:cubicBezTo>
                <a:cubicBezTo>
                  <a:pt x="7265838" y="693402"/>
                  <a:pt x="7290560" y="681598"/>
                  <a:pt x="7321609" y="672327"/>
                </a:cubicBezTo>
                <a:cubicBezTo>
                  <a:pt x="7371785" y="657107"/>
                  <a:pt x="7425493" y="649940"/>
                  <a:pt x="7479684" y="643982"/>
                </a:cubicBezTo>
                <a:cubicBezTo>
                  <a:pt x="7564679" y="634730"/>
                  <a:pt x="7646649" y="623812"/>
                  <a:pt x="7712035" y="587803"/>
                </a:cubicBezTo>
                <a:cubicBezTo>
                  <a:pt x="7731892" y="577083"/>
                  <a:pt x="7757322" y="568485"/>
                  <a:pt x="7781987" y="559470"/>
                </a:cubicBezTo>
                <a:cubicBezTo>
                  <a:pt x="7803481" y="562346"/>
                  <a:pt x="7818130" y="569455"/>
                  <a:pt x="7819900" y="582652"/>
                </a:cubicBezTo>
                <a:cubicBezTo>
                  <a:pt x="7831588" y="666650"/>
                  <a:pt x="7949751" y="662926"/>
                  <a:pt x="8081736" y="663503"/>
                </a:cubicBezTo>
                <a:cubicBezTo>
                  <a:pt x="8245081" y="664386"/>
                  <a:pt x="8336842" y="617005"/>
                  <a:pt x="8420801" y="558285"/>
                </a:cubicBezTo>
                <a:cubicBezTo>
                  <a:pt x="8449265" y="538191"/>
                  <a:pt x="8458404" y="508890"/>
                  <a:pt x="8528933" y="502501"/>
                </a:cubicBezTo>
                <a:cubicBezTo>
                  <a:pt x="8581654" y="537578"/>
                  <a:pt x="8515805" y="577567"/>
                  <a:pt x="8521178" y="614372"/>
                </a:cubicBezTo>
                <a:cubicBezTo>
                  <a:pt x="8526038" y="644784"/>
                  <a:pt x="8501063" y="694066"/>
                  <a:pt x="8633702" y="655978"/>
                </a:cubicBezTo>
                <a:cubicBezTo>
                  <a:pt x="8672570" y="644890"/>
                  <a:pt x="8692811" y="659300"/>
                  <a:pt x="8691231" y="674418"/>
                </a:cubicBezTo>
                <a:cubicBezTo>
                  <a:pt x="8675345" y="796871"/>
                  <a:pt x="8935518" y="746101"/>
                  <a:pt x="9047908" y="788104"/>
                </a:cubicBezTo>
                <a:cubicBezTo>
                  <a:pt x="9078021" y="799946"/>
                  <a:pt x="9142627" y="789836"/>
                  <a:pt x="9163628" y="773163"/>
                </a:cubicBezTo>
                <a:cubicBezTo>
                  <a:pt x="9298789" y="667347"/>
                  <a:pt x="9535801" y="657923"/>
                  <a:pt x="9754459" y="610207"/>
                </a:cubicBezTo>
                <a:cubicBezTo>
                  <a:pt x="9814490" y="668575"/>
                  <a:pt x="9808123" y="737017"/>
                  <a:pt x="9838868" y="799511"/>
                </a:cubicBezTo>
                <a:cubicBezTo>
                  <a:pt x="9870579" y="864422"/>
                  <a:pt x="9910733" y="865324"/>
                  <a:pt x="10085808" y="816231"/>
                </a:cubicBezTo>
                <a:cubicBezTo>
                  <a:pt x="10072804" y="953901"/>
                  <a:pt x="10072804" y="953901"/>
                  <a:pt x="10334338" y="917517"/>
                </a:cubicBezTo>
                <a:cubicBezTo>
                  <a:pt x="10328982" y="953657"/>
                  <a:pt x="10408594" y="989371"/>
                  <a:pt x="10516076" y="1018726"/>
                </a:cubicBezTo>
                <a:lnTo>
                  <a:pt x="10535302" y="1023522"/>
                </a:lnTo>
                <a:lnTo>
                  <a:pt x="10542819" y="1023458"/>
                </a:lnTo>
                <a:cubicBezTo>
                  <a:pt x="10579419" y="1025941"/>
                  <a:pt x="10603227" y="1033454"/>
                  <a:pt x="10623994" y="1041996"/>
                </a:cubicBezTo>
                <a:lnTo>
                  <a:pt x="10629774" y="1044511"/>
                </a:lnTo>
                <a:lnTo>
                  <a:pt x="10727305" y="1063419"/>
                </a:lnTo>
                <a:lnTo>
                  <a:pt x="10761785" y="1068017"/>
                </a:lnTo>
                <a:lnTo>
                  <a:pt x="10775688" y="1065268"/>
                </a:lnTo>
                <a:cubicBezTo>
                  <a:pt x="10790070" y="1060209"/>
                  <a:pt x="10805275" y="1052670"/>
                  <a:pt x="10821837" y="1042232"/>
                </a:cubicBezTo>
                <a:cubicBezTo>
                  <a:pt x="10987041" y="937564"/>
                  <a:pt x="11011156" y="925596"/>
                  <a:pt x="11122438" y="1004583"/>
                </a:cubicBezTo>
                <a:lnTo>
                  <a:pt x="11171433" y="1040550"/>
                </a:lnTo>
                <a:lnTo>
                  <a:pt x="11183724" y="1045316"/>
                </a:lnTo>
                <a:lnTo>
                  <a:pt x="11199690" y="1048085"/>
                </a:lnTo>
                <a:cubicBezTo>
                  <a:pt x="11210452" y="1048499"/>
                  <a:pt x="11222752" y="1048442"/>
                  <a:pt x="11232475" y="1049340"/>
                </a:cubicBezTo>
                <a:cubicBezTo>
                  <a:pt x="11272445" y="1020057"/>
                  <a:pt x="11206789" y="982961"/>
                  <a:pt x="11302451" y="949091"/>
                </a:cubicBezTo>
                <a:lnTo>
                  <a:pt x="11484849" y="1057667"/>
                </a:lnTo>
                <a:lnTo>
                  <a:pt x="11512818" y="1048926"/>
                </a:lnTo>
                <a:cubicBezTo>
                  <a:pt x="11553007" y="1039695"/>
                  <a:pt x="11597385" y="1034194"/>
                  <a:pt x="11642481" y="1029355"/>
                </a:cubicBezTo>
                <a:lnTo>
                  <a:pt x="11714551" y="1020966"/>
                </a:lnTo>
                <a:lnTo>
                  <a:pt x="11714551" y="1022389"/>
                </a:lnTo>
                <a:lnTo>
                  <a:pt x="11728519" y="1020975"/>
                </a:lnTo>
                <a:lnTo>
                  <a:pt x="11741691" y="1019651"/>
                </a:lnTo>
                <a:lnTo>
                  <a:pt x="11743999" y="1019424"/>
                </a:lnTo>
                <a:cubicBezTo>
                  <a:pt x="11745037" y="1019320"/>
                  <a:pt x="11744948" y="1019326"/>
                  <a:pt x="11742709" y="1019549"/>
                </a:cubicBezTo>
                <a:lnTo>
                  <a:pt x="11741691" y="1019651"/>
                </a:lnTo>
                <a:lnTo>
                  <a:pt x="11738529" y="1019963"/>
                </a:lnTo>
                <a:cubicBezTo>
                  <a:pt x="11729455" y="1020837"/>
                  <a:pt x="11718720" y="1021778"/>
                  <a:pt x="11771791" y="1015977"/>
                </a:cubicBezTo>
                <a:cubicBezTo>
                  <a:pt x="11774317" y="1015701"/>
                  <a:pt x="11812546" y="1011974"/>
                  <a:pt x="11834157" y="1009499"/>
                </a:cubicBezTo>
                <a:lnTo>
                  <a:pt x="11843354" y="1008273"/>
                </a:lnTo>
                <a:lnTo>
                  <a:pt x="11843354" y="1000151"/>
                </a:lnTo>
                <a:lnTo>
                  <a:pt x="11893955" y="983740"/>
                </a:lnTo>
                <a:cubicBezTo>
                  <a:pt x="11928061" y="969285"/>
                  <a:pt x="11955951" y="949359"/>
                  <a:pt x="11974160" y="920897"/>
                </a:cubicBezTo>
                <a:cubicBezTo>
                  <a:pt x="12002698" y="876981"/>
                  <a:pt x="12076554" y="851353"/>
                  <a:pt x="12143531" y="823664"/>
                </a:cubicBezTo>
                <a:lnTo>
                  <a:pt x="12192000" y="801163"/>
                </a:lnTo>
                <a:lnTo>
                  <a:pt x="12192000" y="2515690"/>
                </a:lnTo>
                <a:lnTo>
                  <a:pt x="0" y="251569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CD2968E9-5207-FF7F-BF56-095C07984916}"/>
              </a:ext>
            </a:extLst>
          </p:cNvPr>
          <p:cNvSpPr>
            <a:spLocks noGrp="1"/>
          </p:cNvSpPr>
          <p:nvPr>
            <p:ph type="title"/>
          </p:nvPr>
        </p:nvSpPr>
        <p:spPr>
          <a:xfrm>
            <a:off x="543791" y="200603"/>
            <a:ext cx="10515600" cy="930275"/>
          </a:xfrm>
        </p:spPr>
        <p:txBody>
          <a:bodyPr vert="horz" lIns="91440" tIns="45720" rIns="91440" bIns="45720" rtlCol="0" anchor="ctr">
            <a:normAutofit/>
          </a:bodyPr>
          <a:lstStyle/>
          <a:p>
            <a:r>
              <a:rPr lang="en-US" kern="1200">
                <a:latin typeface="Georgia Pro"/>
              </a:rPr>
              <a:t>Executive </a:t>
            </a:r>
            <a:r>
              <a:rPr lang="en-US">
                <a:latin typeface="Georgia Pro"/>
              </a:rPr>
              <a:t>Summary</a:t>
            </a:r>
            <a:endParaRPr lang="en-US" kern="1200">
              <a:latin typeface="Georgia Pro"/>
            </a:endParaRPr>
          </a:p>
        </p:txBody>
      </p:sp>
      <p:sp>
        <p:nvSpPr>
          <p:cNvPr id="14" name="Rectangle: Rounded Corners 13">
            <a:extLst>
              <a:ext uri="{FF2B5EF4-FFF2-40B4-BE49-F238E27FC236}">
                <a16:creationId xmlns:a16="http://schemas.microsoft.com/office/drawing/2014/main" id="{04A3C89D-2579-045F-FD10-A775682F6F0F}"/>
              </a:ext>
            </a:extLst>
          </p:cNvPr>
          <p:cNvSpPr/>
          <p:nvPr/>
        </p:nvSpPr>
        <p:spPr>
          <a:xfrm>
            <a:off x="1962778" y="1133836"/>
            <a:ext cx="2130803" cy="505321"/>
          </a:xfrm>
          <a:prstGeom prst="roundRect">
            <a:avLst/>
          </a:prstGeom>
          <a:solidFill>
            <a:srgbClr val="36572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133856">
              <a:spcAft>
                <a:spcPts val="600"/>
              </a:spcAft>
            </a:pPr>
            <a:r>
              <a:rPr lang="en-US" sz="2200" kern="1200">
                <a:solidFill>
                  <a:schemeClr val="bg1"/>
                </a:solidFill>
                <a:latin typeface="Georgia Pro"/>
                <a:cs typeface="Calibri"/>
              </a:rPr>
              <a:t>Problem</a:t>
            </a:r>
            <a:endParaRPr lang="en-US" sz="2200">
              <a:solidFill>
                <a:schemeClr val="bg1"/>
              </a:solidFill>
              <a:latin typeface="Georgia Pro"/>
              <a:cs typeface="Calibri"/>
            </a:endParaRPr>
          </a:p>
        </p:txBody>
      </p:sp>
      <p:sp>
        <p:nvSpPr>
          <p:cNvPr id="17" name="Rectangle: Rounded Corners 16">
            <a:extLst>
              <a:ext uri="{FF2B5EF4-FFF2-40B4-BE49-F238E27FC236}">
                <a16:creationId xmlns:a16="http://schemas.microsoft.com/office/drawing/2014/main" id="{30AA6227-F376-6B79-03E7-4613FF377E37}"/>
              </a:ext>
            </a:extLst>
          </p:cNvPr>
          <p:cNvSpPr/>
          <p:nvPr/>
        </p:nvSpPr>
        <p:spPr>
          <a:xfrm>
            <a:off x="7863465" y="1136794"/>
            <a:ext cx="2139462" cy="505321"/>
          </a:xfrm>
          <a:prstGeom prst="roundRect">
            <a:avLst/>
          </a:prstGeom>
          <a:solidFill>
            <a:srgbClr val="36572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133856">
              <a:spcAft>
                <a:spcPts val="600"/>
              </a:spcAft>
            </a:pPr>
            <a:r>
              <a:rPr lang="en-US" sz="2200">
                <a:solidFill>
                  <a:schemeClr val="bg1"/>
                </a:solidFill>
                <a:latin typeface="Georgia Pro"/>
                <a:cs typeface="Calibri"/>
              </a:rPr>
              <a:t>Solution</a:t>
            </a:r>
          </a:p>
        </p:txBody>
      </p:sp>
      <p:sp>
        <p:nvSpPr>
          <p:cNvPr id="18" name="Rectangle: Rounded Corners 17">
            <a:extLst>
              <a:ext uri="{FF2B5EF4-FFF2-40B4-BE49-F238E27FC236}">
                <a16:creationId xmlns:a16="http://schemas.microsoft.com/office/drawing/2014/main" id="{2C21FBF7-1713-58F6-D62A-772E60EC062B}"/>
              </a:ext>
            </a:extLst>
          </p:cNvPr>
          <p:cNvSpPr/>
          <p:nvPr/>
        </p:nvSpPr>
        <p:spPr>
          <a:xfrm>
            <a:off x="1896126" y="3648794"/>
            <a:ext cx="2264106" cy="488003"/>
          </a:xfrm>
          <a:prstGeom prst="roundRect">
            <a:avLst/>
          </a:prstGeom>
          <a:solidFill>
            <a:srgbClr val="36572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133856">
              <a:spcAft>
                <a:spcPts val="600"/>
              </a:spcAft>
            </a:pPr>
            <a:r>
              <a:rPr lang="en-US" sz="2200">
                <a:solidFill>
                  <a:schemeClr val="bg1"/>
                </a:solidFill>
                <a:latin typeface="Georgia Pro"/>
                <a:cs typeface="Calibri"/>
              </a:rPr>
              <a:t>Implementation</a:t>
            </a:r>
          </a:p>
        </p:txBody>
      </p:sp>
      <p:sp>
        <p:nvSpPr>
          <p:cNvPr id="19" name="Rectangle: Rounded Corners 18">
            <a:extLst>
              <a:ext uri="{FF2B5EF4-FFF2-40B4-BE49-F238E27FC236}">
                <a16:creationId xmlns:a16="http://schemas.microsoft.com/office/drawing/2014/main" id="{89AC8711-6B19-F1F4-CBFB-8AB5D1173B32}"/>
              </a:ext>
            </a:extLst>
          </p:cNvPr>
          <p:cNvSpPr/>
          <p:nvPr/>
        </p:nvSpPr>
        <p:spPr>
          <a:xfrm>
            <a:off x="7863466" y="3631993"/>
            <a:ext cx="2139463" cy="488003"/>
          </a:xfrm>
          <a:prstGeom prst="roundRect">
            <a:avLst/>
          </a:prstGeom>
          <a:solidFill>
            <a:srgbClr val="36572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133856">
              <a:spcAft>
                <a:spcPts val="600"/>
              </a:spcAft>
            </a:pPr>
            <a:r>
              <a:rPr lang="en-US" sz="2200">
                <a:solidFill>
                  <a:schemeClr val="bg1"/>
                </a:solidFill>
                <a:latin typeface="Georgia Pro"/>
                <a:cs typeface="Calibri"/>
              </a:rPr>
              <a:t>Outcome</a:t>
            </a:r>
          </a:p>
        </p:txBody>
      </p:sp>
      <p:cxnSp>
        <p:nvCxnSpPr>
          <p:cNvPr id="20" name="Straight Arrow Connector 19">
            <a:extLst>
              <a:ext uri="{FF2B5EF4-FFF2-40B4-BE49-F238E27FC236}">
                <a16:creationId xmlns:a16="http://schemas.microsoft.com/office/drawing/2014/main" id="{7A7BD7FF-AD84-9E91-ECDF-A84AEAD35640}"/>
              </a:ext>
            </a:extLst>
          </p:cNvPr>
          <p:cNvCxnSpPr>
            <a:cxnSpLocks/>
            <a:endCxn id="29" idx="0"/>
          </p:cNvCxnSpPr>
          <p:nvPr/>
        </p:nvCxnSpPr>
        <p:spPr>
          <a:xfrm flipH="1">
            <a:off x="6096000" y="1093067"/>
            <a:ext cx="3901" cy="5263283"/>
          </a:xfrm>
          <a:prstGeom prst="straightConnector1">
            <a:avLst/>
          </a:prstGeom>
          <a:ln w="28575">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2098E87-0B25-293C-84B0-C89CEB918BDD}"/>
              </a:ext>
            </a:extLst>
          </p:cNvPr>
          <p:cNvCxnSpPr>
            <a:cxnSpLocks/>
          </p:cNvCxnSpPr>
          <p:nvPr/>
        </p:nvCxnSpPr>
        <p:spPr>
          <a:xfrm>
            <a:off x="411342" y="3436717"/>
            <a:ext cx="11366268" cy="13854"/>
          </a:xfrm>
          <a:prstGeom prst="straightConnector1">
            <a:avLst/>
          </a:prstGeom>
          <a:ln w="28575">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7C95C0B-4EAB-6B3D-F005-7EE56F75704A}"/>
              </a:ext>
            </a:extLst>
          </p:cNvPr>
          <p:cNvSpPr txBox="1"/>
          <p:nvPr/>
        </p:nvSpPr>
        <p:spPr>
          <a:xfrm>
            <a:off x="445943" y="2004579"/>
            <a:ext cx="5359976" cy="92333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285750" indent="-285750" algn="just">
              <a:buFont typeface="Arial"/>
              <a:buChar char="•"/>
            </a:pPr>
            <a:r>
              <a:rPr lang="en-US">
                <a:latin typeface="Georgia Pro"/>
                <a:cs typeface="Calibri"/>
              </a:rPr>
              <a:t>Lack recognition in southern hemisphere</a:t>
            </a:r>
          </a:p>
          <a:p>
            <a:pPr marL="285750" indent="-285750">
              <a:buFont typeface="Arial"/>
              <a:buChar char="•"/>
            </a:pPr>
            <a:r>
              <a:rPr lang="en-US">
                <a:solidFill>
                  <a:srgbClr val="000000"/>
                </a:solidFill>
                <a:latin typeface="Georgia Pro"/>
                <a:ea typeface="+mn-lt"/>
                <a:cs typeface="+mn-lt"/>
              </a:rPr>
              <a:t>Balance the use of quality animal materials with corporate social responsibility</a:t>
            </a:r>
            <a:endParaRPr lang="en-US">
              <a:latin typeface="Georgia Pro"/>
              <a:cs typeface="Calibri" panose="020F0502020204030204"/>
            </a:endParaRPr>
          </a:p>
        </p:txBody>
      </p:sp>
      <p:sp>
        <p:nvSpPr>
          <p:cNvPr id="23" name="TextBox 22">
            <a:extLst>
              <a:ext uri="{FF2B5EF4-FFF2-40B4-BE49-F238E27FC236}">
                <a16:creationId xmlns:a16="http://schemas.microsoft.com/office/drawing/2014/main" id="{C2C17354-AFBC-BE04-C8D4-E03A04E922A6}"/>
              </a:ext>
            </a:extLst>
          </p:cNvPr>
          <p:cNvSpPr txBox="1"/>
          <p:nvPr/>
        </p:nvSpPr>
        <p:spPr>
          <a:xfrm>
            <a:off x="6425767" y="1604819"/>
            <a:ext cx="532534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a:latin typeface="Georgia Pro"/>
              <a:ea typeface="Calibri" panose="020F0502020204030204"/>
              <a:cs typeface="Calibri"/>
            </a:endParaRPr>
          </a:p>
          <a:p>
            <a:pPr marL="285750" indent="-285750">
              <a:buFont typeface="Arial"/>
              <a:buChar char="•"/>
            </a:pPr>
            <a:r>
              <a:rPr lang="en-US">
                <a:latin typeface="Georgia Pro"/>
                <a:cs typeface="Calibri"/>
              </a:rPr>
              <a:t>Direct foreign presence in Australian market </a:t>
            </a:r>
            <a:endParaRPr lang="en-US">
              <a:latin typeface="Georgia Pro"/>
              <a:ea typeface="Calibri"/>
              <a:cs typeface="Calibri"/>
            </a:endParaRPr>
          </a:p>
          <a:p>
            <a:pPr marL="285750" indent="-285750">
              <a:buFont typeface="Arial"/>
              <a:buChar char="•"/>
            </a:pPr>
            <a:r>
              <a:rPr lang="en-US">
                <a:latin typeface="Georgia Pro"/>
                <a:ea typeface="Calibri"/>
                <a:cs typeface="Calibri"/>
              </a:rPr>
              <a:t>Offer premium sustainable outdoor products in physical stores </a:t>
            </a:r>
          </a:p>
          <a:p>
            <a:pPr marL="285750" indent="-285750">
              <a:buFont typeface="Arial"/>
              <a:buChar char="•"/>
            </a:pPr>
            <a:r>
              <a:rPr lang="en-US">
                <a:latin typeface="Georgia Pro"/>
                <a:ea typeface="Calibri"/>
                <a:cs typeface="Calibri"/>
              </a:rPr>
              <a:t>Increase presence in department stores across Australia</a:t>
            </a:r>
          </a:p>
          <a:p>
            <a:pPr marL="285750" indent="-285750">
              <a:buFont typeface="Arial"/>
              <a:buChar char="•"/>
            </a:pPr>
            <a:endParaRPr lang="en-US">
              <a:latin typeface="Georgia Pro"/>
              <a:ea typeface="Calibri"/>
              <a:cs typeface="Calibri"/>
            </a:endParaRPr>
          </a:p>
        </p:txBody>
      </p:sp>
      <p:sp>
        <p:nvSpPr>
          <p:cNvPr id="25" name="TextBox 24">
            <a:extLst>
              <a:ext uri="{FF2B5EF4-FFF2-40B4-BE49-F238E27FC236}">
                <a16:creationId xmlns:a16="http://schemas.microsoft.com/office/drawing/2014/main" id="{FA4FE581-A4AF-4CB0-62A5-E1DC8C625CA5}"/>
              </a:ext>
            </a:extLst>
          </p:cNvPr>
          <p:cNvSpPr txBox="1"/>
          <p:nvPr/>
        </p:nvSpPr>
        <p:spPr>
          <a:xfrm>
            <a:off x="444968" y="4282642"/>
            <a:ext cx="5493257"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Georgia Pro"/>
                <a:ea typeface="Calibri"/>
                <a:cs typeface="Calibri"/>
              </a:rPr>
              <a:t>Phase 1- Prepare for the opening</a:t>
            </a:r>
            <a:endParaRPr lang="en-US"/>
          </a:p>
          <a:p>
            <a:pPr marL="742950" lvl="1" indent="-285750">
              <a:buFont typeface="Courier New"/>
              <a:buChar char="o"/>
            </a:pPr>
            <a:r>
              <a:rPr lang="en-US" sz="1200">
                <a:latin typeface="Georgia Pro"/>
                <a:ea typeface="+mn-lt"/>
                <a:cs typeface="+mn-lt"/>
              </a:rPr>
              <a:t>Conduct market research, find retail partners, and find target audience </a:t>
            </a:r>
          </a:p>
          <a:p>
            <a:pPr marL="742950" lvl="1" indent="-285750">
              <a:buFont typeface="Courier New"/>
              <a:buChar char="o"/>
            </a:pPr>
            <a:r>
              <a:rPr lang="en-US" sz="1200">
                <a:latin typeface="Georgia Pro"/>
                <a:ea typeface="+mn-lt"/>
                <a:cs typeface="+mn-lt"/>
              </a:rPr>
              <a:t>Construct a shop, begin advertisements and build excitement, recruit employees </a:t>
            </a:r>
          </a:p>
          <a:p>
            <a:pPr marL="285750" indent="-285750">
              <a:buFont typeface="Arial"/>
              <a:buChar char="•"/>
            </a:pPr>
            <a:r>
              <a:rPr lang="en-US">
                <a:latin typeface="Georgia Pro"/>
                <a:ea typeface="Calibri"/>
                <a:cs typeface="Calibri"/>
              </a:rPr>
              <a:t>Phase 2 - </a:t>
            </a:r>
            <a:r>
              <a:rPr lang="en-US">
                <a:latin typeface="Georgia Pro"/>
                <a:ea typeface="+mn-lt"/>
                <a:cs typeface="+mn-lt"/>
              </a:rPr>
              <a:t>Launch in 2026 for Rugby World Cup </a:t>
            </a:r>
            <a:endParaRPr lang="en-US">
              <a:latin typeface="Georgia Pro"/>
              <a:ea typeface="Calibri"/>
              <a:cs typeface="Calibri"/>
            </a:endParaRPr>
          </a:p>
          <a:p>
            <a:pPr marL="285750" indent="-285750">
              <a:buFont typeface="Arial"/>
              <a:buChar char="•"/>
            </a:pPr>
            <a:r>
              <a:rPr lang="en-US">
                <a:latin typeface="Georgia Pro"/>
                <a:ea typeface="Calibri"/>
                <a:cs typeface="Calibri"/>
              </a:rPr>
              <a:t>Phase 3 - </a:t>
            </a:r>
            <a:r>
              <a:rPr lang="en-US">
                <a:latin typeface="Georgia Pro"/>
                <a:ea typeface="+mn-lt"/>
                <a:cs typeface="+mn-lt"/>
              </a:rPr>
              <a:t>Keep up with the trend of sustainability to maintain our profits</a:t>
            </a:r>
            <a:endParaRPr lang="en-US" sz="1100">
              <a:latin typeface="Georgia Pro"/>
              <a:ea typeface="Calibri"/>
              <a:cs typeface="Calibri"/>
            </a:endParaRPr>
          </a:p>
        </p:txBody>
      </p:sp>
      <p:sp>
        <p:nvSpPr>
          <p:cNvPr id="27" name="TextBox 26">
            <a:extLst>
              <a:ext uri="{FF2B5EF4-FFF2-40B4-BE49-F238E27FC236}">
                <a16:creationId xmlns:a16="http://schemas.microsoft.com/office/drawing/2014/main" id="{9A796C61-460B-6E05-66CA-C87E3F3D5B66}"/>
              </a:ext>
            </a:extLst>
          </p:cNvPr>
          <p:cNvSpPr txBox="1"/>
          <p:nvPr/>
        </p:nvSpPr>
        <p:spPr>
          <a:xfrm>
            <a:off x="6498646" y="4420604"/>
            <a:ext cx="5013613" cy="175432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285750" indent="-285750" algn="just">
              <a:buFont typeface="Arial"/>
              <a:buChar char="•"/>
            </a:pPr>
            <a:r>
              <a:rPr lang="en-US">
                <a:latin typeface="Georgia Pro"/>
                <a:cs typeface="Calibri" panose="020F0502020204030204"/>
              </a:rPr>
              <a:t>Enhance brand awareness, raise reputation</a:t>
            </a:r>
          </a:p>
          <a:p>
            <a:pPr marL="285750" indent="-285750">
              <a:buFont typeface="Arial"/>
              <a:buChar char="•"/>
            </a:pPr>
            <a:r>
              <a:rPr lang="en-US">
                <a:latin typeface="Georgia Pro"/>
                <a:cs typeface="Calibri" panose="020F0502020204030204"/>
              </a:rPr>
              <a:t>Expand market in southern hemisphere</a:t>
            </a:r>
          </a:p>
          <a:p>
            <a:pPr marL="285750" indent="-285750">
              <a:buFont typeface="Arial"/>
              <a:buChar char="•"/>
            </a:pPr>
            <a:r>
              <a:rPr lang="en-US">
                <a:latin typeface="Georgia Pro"/>
                <a:ea typeface="+mn-lt"/>
                <a:cs typeface="+mn-lt"/>
              </a:rPr>
              <a:t>Keep the flow of all-season products by utilizing seasonal differences between the northern and southern hemispheres</a:t>
            </a:r>
          </a:p>
          <a:p>
            <a:pPr marL="285750" indent="-285750">
              <a:buFont typeface="Arial"/>
              <a:buChar char="•"/>
            </a:pPr>
            <a:r>
              <a:rPr lang="en-US">
                <a:latin typeface="Georgia Pro"/>
                <a:ea typeface="+mn-lt"/>
                <a:cs typeface="+mn-lt"/>
              </a:rPr>
              <a:t>Gain profits</a:t>
            </a:r>
          </a:p>
        </p:txBody>
      </p:sp>
      <p:sp>
        <p:nvSpPr>
          <p:cNvPr id="28" name="Slide Number Placeholder 27">
            <a:extLst>
              <a:ext uri="{FF2B5EF4-FFF2-40B4-BE49-F238E27FC236}">
                <a16:creationId xmlns:a16="http://schemas.microsoft.com/office/drawing/2014/main" id="{06B2214B-3297-1247-C6A7-5F8997E26943}"/>
              </a:ext>
            </a:extLst>
          </p:cNvPr>
          <p:cNvSpPr>
            <a:spLocks noGrp="1"/>
          </p:cNvSpPr>
          <p:nvPr>
            <p:ph type="sldNum" sz="quarter" idx="12"/>
          </p:nvPr>
        </p:nvSpPr>
        <p:spPr/>
        <p:txBody>
          <a:bodyPr/>
          <a:lstStyle/>
          <a:p>
            <a:fld id="{330EA680-D336-4FF7-8B7A-9848BB0A1C32}" type="slidenum">
              <a:rPr lang="en-US" smtClean="0"/>
              <a:t>5</a:t>
            </a:fld>
            <a:endParaRPr lang="en-US"/>
          </a:p>
        </p:txBody>
      </p:sp>
      <p:sp>
        <p:nvSpPr>
          <p:cNvPr id="29" name="Footer Placeholder 28">
            <a:extLst>
              <a:ext uri="{FF2B5EF4-FFF2-40B4-BE49-F238E27FC236}">
                <a16:creationId xmlns:a16="http://schemas.microsoft.com/office/drawing/2014/main" id="{A99795FC-268D-3A1E-71B9-97E87C5A87CE}"/>
              </a:ext>
            </a:extLst>
          </p:cNvPr>
          <p:cNvSpPr>
            <a:spLocks noGrp="1"/>
          </p:cNvSpPr>
          <p:nvPr>
            <p:ph type="ftr" sz="quarter" idx="11"/>
          </p:nvPr>
        </p:nvSpPr>
        <p:spPr/>
        <p:txBody>
          <a:bodyPr/>
          <a:lstStyle/>
          <a:p>
            <a:r>
              <a:rPr lang="en-US"/>
              <a:t>Natalie</a:t>
            </a:r>
          </a:p>
        </p:txBody>
      </p:sp>
    </p:spTree>
    <p:extLst>
      <p:ext uri="{BB962C8B-B14F-4D97-AF65-F5344CB8AC3E}">
        <p14:creationId xmlns:p14="http://schemas.microsoft.com/office/powerpoint/2010/main" val="2349725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6" name="Picture 4" descr="Process: Filson Restoration Department | Uncrate">
            <a:extLst>
              <a:ext uri="{FF2B5EF4-FFF2-40B4-BE49-F238E27FC236}">
                <a16:creationId xmlns:a16="http://schemas.microsoft.com/office/drawing/2014/main" id="{203499A8-2E55-C301-1DD7-DF61FF5791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730"/>
          <a:stretch/>
        </p:blipFill>
        <p:spPr bwMode="auto">
          <a:xfrm>
            <a:off x="-78837" y="-1709"/>
            <a:ext cx="12287230" cy="6858000"/>
          </a:xfrm>
          <a:prstGeom prst="rect">
            <a:avLst/>
          </a:prstGeom>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US" sz="4000">
                <a:solidFill>
                  <a:srgbClr val="FFFFFF"/>
                </a:solidFill>
                <a:latin typeface="Georgia Pro"/>
              </a:rPr>
              <a:t>SWOT Analysis: </a:t>
            </a:r>
          </a:p>
        </p:txBody>
      </p:sp>
      <p:sp>
        <p:nvSpPr>
          <p:cNvPr id="4" name="Text Placeholder 3">
            <a:extLst>
              <a:ext uri="{FF2B5EF4-FFF2-40B4-BE49-F238E27FC236}">
                <a16:creationId xmlns:a16="http://schemas.microsoft.com/office/drawing/2014/main" id="{4EB54210-C2F2-5985-39EB-B12034C637E6}"/>
              </a:ext>
            </a:extLst>
          </p:cNvPr>
          <p:cNvSpPr>
            <a:spLocks noGrp="1"/>
          </p:cNvSpPr>
          <p:nvPr>
            <p:ph type="body" idx="1"/>
          </p:nvPr>
        </p:nvSpPr>
        <p:spPr>
          <a:xfrm>
            <a:off x="839788" y="1300163"/>
            <a:ext cx="5157787" cy="823912"/>
          </a:xfrm>
        </p:spPr>
        <p:txBody>
          <a:bodyPr>
            <a:normAutofit/>
          </a:bodyPr>
          <a:lstStyle/>
          <a:p>
            <a:pPr algn="ctr"/>
            <a:r>
              <a:rPr lang="en-US" sz="2800">
                <a:solidFill>
                  <a:schemeClr val="bg1"/>
                </a:solidFill>
                <a:latin typeface="Georgia Pro"/>
                <a:ea typeface="Calibri"/>
                <a:cs typeface="Calibri"/>
              </a:rPr>
              <a:t>Strengths </a:t>
            </a:r>
            <a:endParaRPr lang="en-US" sz="2800">
              <a:solidFill>
                <a:schemeClr val="bg1"/>
              </a:solidFill>
              <a:latin typeface="Georgia Pro"/>
            </a:endParaRPr>
          </a:p>
        </p:txBody>
      </p:sp>
      <p:sp>
        <p:nvSpPr>
          <p:cNvPr id="3" name="Content Placeholder 2"/>
          <p:cNvSpPr>
            <a:spLocks noGrp="1"/>
          </p:cNvSpPr>
          <p:nvPr>
            <p:ph sz="half" idx="2"/>
          </p:nvPr>
        </p:nvSpPr>
        <p:spPr>
          <a:xfrm>
            <a:off x="1282240" y="2283849"/>
            <a:ext cx="4272884" cy="3758330"/>
          </a:xfrm>
          <a:solidFill>
            <a:schemeClr val="tx1">
              <a:alpha val="60164"/>
            </a:schemeClr>
          </a:solidFill>
        </p:spPr>
        <p:txBody>
          <a:bodyPr vert="horz" lIns="91440" tIns="45720" rIns="91440" bIns="45720" rtlCol="0" anchor="ctr">
            <a:normAutofit/>
          </a:bodyPr>
          <a:lstStyle/>
          <a:p>
            <a:r>
              <a:rPr lang="en-US" sz="2000">
                <a:solidFill>
                  <a:srgbClr val="FFFFFF"/>
                </a:solidFill>
                <a:latin typeface="Georgia Pro"/>
              </a:rPr>
              <a:t>Outdoor wear built for outdoor enthusiasts, by outdoor enthusiasts</a:t>
            </a:r>
          </a:p>
          <a:p>
            <a:r>
              <a:rPr lang="en-US" sz="2000">
                <a:solidFill>
                  <a:srgbClr val="FFFFFF"/>
                </a:solidFill>
                <a:latin typeface="Georgia Pro"/>
              </a:rPr>
              <a:t>Comfort, protections, durability, and QUALITY in their products</a:t>
            </a:r>
          </a:p>
          <a:p>
            <a:r>
              <a:rPr lang="en-US" sz="2000">
                <a:solidFill>
                  <a:srgbClr val="FFFFFF"/>
                </a:solidFill>
                <a:latin typeface="Georgia Pro"/>
              </a:rPr>
              <a:t>Longstanding brand with a longstanding, passionate consumer base</a:t>
            </a:r>
          </a:p>
          <a:p>
            <a:r>
              <a:rPr lang="en-US" sz="2000">
                <a:solidFill>
                  <a:srgbClr val="FFFFFF"/>
                </a:solidFill>
                <a:latin typeface="Georgia Pro"/>
              </a:rPr>
              <a:t>Lifetime guarantee of their products</a:t>
            </a:r>
          </a:p>
        </p:txBody>
      </p:sp>
      <p:sp>
        <p:nvSpPr>
          <p:cNvPr id="5" name="Text Placeholder 4">
            <a:extLst>
              <a:ext uri="{FF2B5EF4-FFF2-40B4-BE49-F238E27FC236}">
                <a16:creationId xmlns:a16="http://schemas.microsoft.com/office/drawing/2014/main" id="{A4EA1253-0D0A-B084-4F0A-CAF93E833E76}"/>
              </a:ext>
            </a:extLst>
          </p:cNvPr>
          <p:cNvSpPr>
            <a:spLocks noGrp="1"/>
          </p:cNvSpPr>
          <p:nvPr>
            <p:ph type="body" sz="quarter" idx="3"/>
          </p:nvPr>
        </p:nvSpPr>
        <p:spPr>
          <a:xfrm>
            <a:off x="6098458" y="1300163"/>
            <a:ext cx="5183188" cy="823912"/>
          </a:xfrm>
        </p:spPr>
        <p:txBody>
          <a:bodyPr>
            <a:normAutofit/>
          </a:bodyPr>
          <a:lstStyle/>
          <a:p>
            <a:pPr algn="ctr"/>
            <a:r>
              <a:rPr lang="en-US" sz="2800">
                <a:solidFill>
                  <a:schemeClr val="bg1"/>
                </a:solidFill>
                <a:latin typeface="Georgia Pro"/>
                <a:ea typeface="Calibri"/>
                <a:cs typeface="Calibri"/>
              </a:rPr>
              <a:t>Weaknesses</a:t>
            </a:r>
            <a:endParaRPr lang="en-US" sz="2800">
              <a:solidFill>
                <a:schemeClr val="bg1"/>
              </a:solidFill>
              <a:latin typeface="Georgia Pro"/>
            </a:endParaRPr>
          </a:p>
        </p:txBody>
      </p:sp>
      <p:sp>
        <p:nvSpPr>
          <p:cNvPr id="6" name="Content Placeholder 5">
            <a:extLst>
              <a:ext uri="{FF2B5EF4-FFF2-40B4-BE49-F238E27FC236}">
                <a16:creationId xmlns:a16="http://schemas.microsoft.com/office/drawing/2014/main" id="{38DBB4DD-C224-80D3-FC25-9FF6A7AB4C01}"/>
              </a:ext>
            </a:extLst>
          </p:cNvPr>
          <p:cNvSpPr>
            <a:spLocks noGrp="1"/>
          </p:cNvSpPr>
          <p:nvPr>
            <p:ph sz="quarter" idx="4"/>
          </p:nvPr>
        </p:nvSpPr>
        <p:spPr>
          <a:xfrm>
            <a:off x="6528619" y="2283849"/>
            <a:ext cx="4322866" cy="3758329"/>
          </a:xfrm>
          <a:solidFill>
            <a:schemeClr val="tx1">
              <a:alpha val="60164"/>
            </a:schemeClr>
          </a:solidFill>
        </p:spPr>
        <p:txBody>
          <a:bodyPr vert="horz" lIns="91440" tIns="45720" rIns="91440" bIns="45720" rtlCol="0" anchor="ctr">
            <a:normAutofit/>
          </a:bodyPr>
          <a:lstStyle/>
          <a:p>
            <a:r>
              <a:rPr lang="en-US" sz="2000">
                <a:solidFill>
                  <a:srgbClr val="FFFFFF"/>
                </a:solidFill>
                <a:latin typeface="Georgia Pro"/>
              </a:rPr>
              <a:t>High prices</a:t>
            </a:r>
          </a:p>
          <a:p>
            <a:r>
              <a:rPr lang="en-US" sz="2000">
                <a:solidFill>
                  <a:srgbClr val="FFFFFF"/>
                </a:solidFill>
                <a:latin typeface="Georgia Pro"/>
              </a:rPr>
              <a:t>Very niche audience, can’t expand to other demographics</a:t>
            </a:r>
          </a:p>
          <a:p>
            <a:r>
              <a:rPr lang="en-US" sz="2000">
                <a:solidFill>
                  <a:srgbClr val="FFFFFF"/>
                </a:solidFill>
                <a:latin typeface="Georgia Pro"/>
              </a:rPr>
              <a:t>Use of real leather may turn some environmentalists away</a:t>
            </a:r>
          </a:p>
          <a:p>
            <a:r>
              <a:rPr lang="en-US" sz="2000">
                <a:solidFill>
                  <a:srgbClr val="FFFFFF"/>
                </a:solidFill>
                <a:latin typeface="Georgia Pro"/>
              </a:rPr>
              <a:t>Privately owned so funding may be limited</a:t>
            </a:r>
          </a:p>
          <a:p>
            <a:r>
              <a:rPr lang="en-US" sz="2000">
                <a:solidFill>
                  <a:srgbClr val="FFFFFF"/>
                </a:solidFill>
                <a:latin typeface="Georgia Pro"/>
              </a:rPr>
              <a:t>Now manufactures overseas and that is a weakness to some</a:t>
            </a:r>
          </a:p>
        </p:txBody>
      </p:sp>
      <p:sp>
        <p:nvSpPr>
          <p:cNvPr id="7" name="Slide Number Placeholder 6">
            <a:extLst>
              <a:ext uri="{FF2B5EF4-FFF2-40B4-BE49-F238E27FC236}">
                <a16:creationId xmlns:a16="http://schemas.microsoft.com/office/drawing/2014/main" id="{6CC887AC-58EF-DAE3-943A-B68A1302B781}"/>
              </a:ext>
            </a:extLst>
          </p:cNvPr>
          <p:cNvSpPr>
            <a:spLocks noGrp="1"/>
          </p:cNvSpPr>
          <p:nvPr>
            <p:ph type="sldNum" sz="quarter" idx="12"/>
          </p:nvPr>
        </p:nvSpPr>
        <p:spPr/>
        <p:txBody>
          <a:bodyPr/>
          <a:lstStyle/>
          <a:p>
            <a:fld id="{330EA680-D336-4FF7-8B7A-9848BB0A1C32}" type="slidenum">
              <a:rPr lang="en-US" smtClean="0"/>
              <a:t>6</a:t>
            </a:fld>
            <a:endParaRPr lang="en-US"/>
          </a:p>
        </p:txBody>
      </p:sp>
      <p:sp>
        <p:nvSpPr>
          <p:cNvPr id="8" name="Footer Placeholder 7">
            <a:extLst>
              <a:ext uri="{FF2B5EF4-FFF2-40B4-BE49-F238E27FC236}">
                <a16:creationId xmlns:a16="http://schemas.microsoft.com/office/drawing/2014/main" id="{DABBE1A3-8BFC-2D95-80BA-82D465D25255}"/>
              </a:ext>
            </a:extLst>
          </p:cNvPr>
          <p:cNvSpPr>
            <a:spLocks noGrp="1"/>
          </p:cNvSpPr>
          <p:nvPr>
            <p:ph type="ftr" sz="quarter" idx="11"/>
          </p:nvPr>
        </p:nvSpPr>
        <p:spPr/>
        <p:txBody>
          <a:bodyPr/>
          <a:lstStyle/>
          <a:p>
            <a:r>
              <a:rPr lang="en-US"/>
              <a:t>Momoka</a:t>
            </a:r>
          </a:p>
        </p:txBody>
      </p:sp>
    </p:spTree>
    <p:extLst>
      <p:ext uri="{BB962C8B-B14F-4D97-AF65-F5344CB8AC3E}">
        <p14:creationId xmlns:p14="http://schemas.microsoft.com/office/powerpoint/2010/main" val="464272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6" name="Picture 4" descr="Process: Filson Restoration Department | Uncrate">
            <a:extLst>
              <a:ext uri="{FF2B5EF4-FFF2-40B4-BE49-F238E27FC236}">
                <a16:creationId xmlns:a16="http://schemas.microsoft.com/office/drawing/2014/main" id="{203499A8-2E55-C301-1DD7-DF61FF5791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78837" y="-1709"/>
            <a:ext cx="12278570" cy="6858000"/>
          </a:xfrm>
          <a:prstGeom prst="rect">
            <a:avLst/>
          </a:prstGeom>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US" sz="4000">
                <a:solidFill>
                  <a:srgbClr val="FFFFFF"/>
                </a:solidFill>
                <a:latin typeface="Georgia Pro"/>
              </a:rPr>
              <a:t>SWOT Analysis: </a:t>
            </a:r>
          </a:p>
        </p:txBody>
      </p:sp>
      <p:sp>
        <p:nvSpPr>
          <p:cNvPr id="4" name="Text Placeholder 3">
            <a:extLst>
              <a:ext uri="{FF2B5EF4-FFF2-40B4-BE49-F238E27FC236}">
                <a16:creationId xmlns:a16="http://schemas.microsoft.com/office/drawing/2014/main" id="{4EB54210-C2F2-5985-39EB-B12034C637E6}"/>
              </a:ext>
            </a:extLst>
          </p:cNvPr>
          <p:cNvSpPr>
            <a:spLocks noGrp="1"/>
          </p:cNvSpPr>
          <p:nvPr>
            <p:ph type="body" idx="1"/>
          </p:nvPr>
        </p:nvSpPr>
        <p:spPr>
          <a:xfrm>
            <a:off x="900264" y="1282020"/>
            <a:ext cx="5157787" cy="823912"/>
          </a:xfrm>
        </p:spPr>
        <p:txBody>
          <a:bodyPr>
            <a:normAutofit/>
          </a:bodyPr>
          <a:lstStyle/>
          <a:p>
            <a:pPr algn="ctr"/>
            <a:r>
              <a:rPr lang="en-US" sz="2800">
                <a:solidFill>
                  <a:schemeClr val="bg1"/>
                </a:solidFill>
                <a:latin typeface="Georgia Pro"/>
              </a:rPr>
              <a:t>Opportunities</a:t>
            </a:r>
          </a:p>
        </p:txBody>
      </p:sp>
      <p:sp>
        <p:nvSpPr>
          <p:cNvPr id="3" name="Content Placeholder 2"/>
          <p:cNvSpPr>
            <a:spLocks noGrp="1"/>
          </p:cNvSpPr>
          <p:nvPr>
            <p:ph sz="half" idx="2"/>
          </p:nvPr>
        </p:nvSpPr>
        <p:spPr>
          <a:xfrm>
            <a:off x="1317664" y="2310690"/>
            <a:ext cx="4272884" cy="3881233"/>
          </a:xfrm>
          <a:solidFill>
            <a:schemeClr val="tx1">
              <a:alpha val="60164"/>
            </a:schemeClr>
          </a:solidFill>
        </p:spPr>
        <p:txBody>
          <a:bodyPr vert="horz" lIns="91440" tIns="45720" rIns="91440" bIns="45720" rtlCol="0" anchor="ctr">
            <a:normAutofit/>
          </a:bodyPr>
          <a:lstStyle/>
          <a:p>
            <a:r>
              <a:rPr lang="en-US" sz="2000">
                <a:solidFill>
                  <a:srgbClr val="FFFFFF"/>
                </a:solidFill>
                <a:latin typeface="Georgia Pro"/>
              </a:rPr>
              <a:t>Take the company public</a:t>
            </a:r>
          </a:p>
          <a:p>
            <a:r>
              <a:rPr lang="en-US" sz="2000">
                <a:solidFill>
                  <a:srgbClr val="FFFFFF"/>
                </a:solidFill>
                <a:latin typeface="Georgia Pro"/>
              </a:rPr>
              <a:t>Put stores in other countries to expand consumer market</a:t>
            </a:r>
          </a:p>
          <a:p>
            <a:r>
              <a:rPr lang="en-US" sz="2000">
                <a:solidFill>
                  <a:srgbClr val="FFFFFF"/>
                </a:solidFill>
                <a:latin typeface="Georgia Pro"/>
              </a:rPr>
              <a:t>Break into the vegan leather market to add to the consumer base</a:t>
            </a:r>
          </a:p>
          <a:p>
            <a:r>
              <a:rPr lang="en-US" sz="2000">
                <a:solidFill>
                  <a:srgbClr val="FFFFFF"/>
                </a:solidFill>
                <a:latin typeface="Georgia Pro"/>
              </a:rPr>
              <a:t>Partnering with conservationists</a:t>
            </a:r>
          </a:p>
          <a:p>
            <a:endParaRPr lang="en-US" sz="2000">
              <a:solidFill>
                <a:srgbClr val="FFFFFF"/>
              </a:solidFill>
              <a:latin typeface="Georgia Pro"/>
            </a:endParaRPr>
          </a:p>
        </p:txBody>
      </p:sp>
      <p:sp>
        <p:nvSpPr>
          <p:cNvPr id="5" name="Text Placeholder 4">
            <a:extLst>
              <a:ext uri="{FF2B5EF4-FFF2-40B4-BE49-F238E27FC236}">
                <a16:creationId xmlns:a16="http://schemas.microsoft.com/office/drawing/2014/main" id="{A4EA1253-0D0A-B084-4F0A-CAF93E833E76}"/>
              </a:ext>
            </a:extLst>
          </p:cNvPr>
          <p:cNvSpPr>
            <a:spLocks noGrp="1"/>
          </p:cNvSpPr>
          <p:nvPr>
            <p:ph type="body" sz="quarter" idx="3"/>
          </p:nvPr>
        </p:nvSpPr>
        <p:spPr>
          <a:xfrm>
            <a:off x="6057296" y="1282020"/>
            <a:ext cx="5183188" cy="823912"/>
          </a:xfrm>
        </p:spPr>
        <p:txBody>
          <a:bodyPr>
            <a:normAutofit/>
          </a:bodyPr>
          <a:lstStyle/>
          <a:p>
            <a:pPr algn="ctr"/>
            <a:r>
              <a:rPr lang="en-US" sz="2800">
                <a:solidFill>
                  <a:schemeClr val="bg1"/>
                </a:solidFill>
                <a:latin typeface="Georgia Pro"/>
                <a:cs typeface="Calibri"/>
              </a:rPr>
              <a:t>Threats</a:t>
            </a:r>
          </a:p>
        </p:txBody>
      </p:sp>
      <p:sp>
        <p:nvSpPr>
          <p:cNvPr id="6" name="Content Placeholder 5">
            <a:extLst>
              <a:ext uri="{FF2B5EF4-FFF2-40B4-BE49-F238E27FC236}">
                <a16:creationId xmlns:a16="http://schemas.microsoft.com/office/drawing/2014/main" id="{38DBB4DD-C224-80D3-FC25-9FF6A7AB4C01}"/>
              </a:ext>
            </a:extLst>
          </p:cNvPr>
          <p:cNvSpPr>
            <a:spLocks noGrp="1"/>
          </p:cNvSpPr>
          <p:nvPr>
            <p:ph sz="quarter" idx="4"/>
          </p:nvPr>
        </p:nvSpPr>
        <p:spPr>
          <a:xfrm>
            <a:off x="6551470" y="2310690"/>
            <a:ext cx="4322866" cy="3758329"/>
          </a:xfrm>
          <a:solidFill>
            <a:schemeClr val="tx1">
              <a:alpha val="60164"/>
            </a:schemeClr>
          </a:solidFill>
        </p:spPr>
        <p:txBody>
          <a:bodyPr vert="horz" lIns="91440" tIns="45720" rIns="91440" bIns="45720" rtlCol="0" anchor="ctr">
            <a:normAutofit/>
          </a:bodyPr>
          <a:lstStyle/>
          <a:p>
            <a:r>
              <a:rPr lang="en-US" sz="2000">
                <a:solidFill>
                  <a:srgbClr val="FFFFFF"/>
                </a:solidFill>
                <a:latin typeface="Georgia Pro"/>
              </a:rPr>
              <a:t>Brands with the same niche and lower prices</a:t>
            </a:r>
          </a:p>
          <a:p>
            <a:r>
              <a:rPr lang="en-US" sz="2000">
                <a:solidFill>
                  <a:srgbClr val="FFFFFF"/>
                </a:solidFill>
                <a:latin typeface="Georgia Pro"/>
              </a:rPr>
              <a:t>Inability to meet demand due to their products being hand-made</a:t>
            </a:r>
          </a:p>
          <a:p>
            <a:r>
              <a:rPr lang="en-US" sz="2000">
                <a:solidFill>
                  <a:srgbClr val="FFFFFF"/>
                </a:solidFill>
                <a:latin typeface="Georgia Pro"/>
              </a:rPr>
              <a:t>Rising cost of materials may hike up prices</a:t>
            </a:r>
          </a:p>
          <a:p>
            <a:r>
              <a:rPr lang="en-US" sz="2000">
                <a:solidFill>
                  <a:srgbClr val="FFFFFF"/>
                </a:solidFill>
                <a:latin typeface="Georgia Pro"/>
              </a:rPr>
              <a:t>Competitors becoming public companies</a:t>
            </a:r>
          </a:p>
        </p:txBody>
      </p:sp>
      <p:sp>
        <p:nvSpPr>
          <p:cNvPr id="7" name="Slide Number Placeholder 6">
            <a:extLst>
              <a:ext uri="{FF2B5EF4-FFF2-40B4-BE49-F238E27FC236}">
                <a16:creationId xmlns:a16="http://schemas.microsoft.com/office/drawing/2014/main" id="{9A6383E2-2CEA-7932-66CF-710A9C904B23}"/>
              </a:ext>
            </a:extLst>
          </p:cNvPr>
          <p:cNvSpPr>
            <a:spLocks noGrp="1"/>
          </p:cNvSpPr>
          <p:nvPr>
            <p:ph type="sldNum" sz="quarter" idx="12"/>
          </p:nvPr>
        </p:nvSpPr>
        <p:spPr/>
        <p:txBody>
          <a:bodyPr/>
          <a:lstStyle/>
          <a:p>
            <a:fld id="{330EA680-D336-4FF7-8B7A-9848BB0A1C32}" type="slidenum">
              <a:rPr lang="en-US" smtClean="0"/>
              <a:t>7</a:t>
            </a:fld>
            <a:endParaRPr lang="en-US"/>
          </a:p>
        </p:txBody>
      </p:sp>
      <p:sp>
        <p:nvSpPr>
          <p:cNvPr id="8" name="Footer Placeholder 7">
            <a:extLst>
              <a:ext uri="{FF2B5EF4-FFF2-40B4-BE49-F238E27FC236}">
                <a16:creationId xmlns:a16="http://schemas.microsoft.com/office/drawing/2014/main" id="{D1BBF9B2-4E46-EF50-853F-312D48A7A7D2}"/>
              </a:ext>
            </a:extLst>
          </p:cNvPr>
          <p:cNvSpPr>
            <a:spLocks noGrp="1"/>
          </p:cNvSpPr>
          <p:nvPr>
            <p:ph type="ftr" sz="quarter" idx="11"/>
          </p:nvPr>
        </p:nvSpPr>
        <p:spPr/>
        <p:txBody>
          <a:bodyPr/>
          <a:lstStyle/>
          <a:p>
            <a:r>
              <a:rPr lang="en-US"/>
              <a:t>Momoka</a:t>
            </a:r>
          </a:p>
        </p:txBody>
      </p:sp>
    </p:spTree>
    <p:extLst>
      <p:ext uri="{BB962C8B-B14F-4D97-AF65-F5344CB8AC3E}">
        <p14:creationId xmlns:p14="http://schemas.microsoft.com/office/powerpoint/2010/main" val="296852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D4B3D6-A8B4-D995-70DA-124ADC7924CA}"/>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Georgia Pro"/>
              </a:rPr>
              <a:t>Market</a:t>
            </a:r>
            <a:br>
              <a:rPr lang="en-US" sz="2600" kern="1200">
                <a:latin typeface="Georgia Pro"/>
              </a:rPr>
            </a:br>
            <a:r>
              <a:rPr lang="en-US" sz="2600" kern="1200">
                <a:solidFill>
                  <a:srgbClr val="FFFFFF"/>
                </a:solidFill>
                <a:latin typeface="Georgia Pro"/>
              </a:rPr>
              <a:t>Indicator</a:t>
            </a:r>
            <a:br>
              <a:rPr lang="en-US" sz="2600" kern="1200">
                <a:latin typeface="Georgia Pro"/>
              </a:rPr>
            </a:br>
            <a:r>
              <a:rPr lang="en-US" sz="2600" kern="1200">
                <a:solidFill>
                  <a:srgbClr val="FFFFFF"/>
                </a:solidFill>
                <a:latin typeface="Georgia Pro"/>
              </a:rPr>
              <a:t>Selection</a:t>
            </a:r>
          </a:p>
        </p:txBody>
      </p:sp>
      <p:graphicFrame>
        <p:nvGraphicFramePr>
          <p:cNvPr id="4" name="Table 3">
            <a:extLst>
              <a:ext uri="{FF2B5EF4-FFF2-40B4-BE49-F238E27FC236}">
                <a16:creationId xmlns:a16="http://schemas.microsoft.com/office/drawing/2014/main" id="{3AF9455B-BE18-DF63-577D-C5922C62FD67}"/>
              </a:ext>
            </a:extLst>
          </p:cNvPr>
          <p:cNvGraphicFramePr>
            <a:graphicFrameLocks noGrp="1"/>
          </p:cNvGraphicFramePr>
          <p:nvPr>
            <p:extLst>
              <p:ext uri="{D42A27DB-BD31-4B8C-83A1-F6EECF244321}">
                <p14:modId xmlns:p14="http://schemas.microsoft.com/office/powerpoint/2010/main" val="3700085289"/>
              </p:ext>
            </p:extLst>
          </p:nvPr>
        </p:nvGraphicFramePr>
        <p:xfrm>
          <a:off x="3826413" y="1494688"/>
          <a:ext cx="7725507" cy="3868624"/>
        </p:xfrm>
        <a:graphic>
          <a:graphicData uri="http://schemas.openxmlformats.org/drawingml/2006/table">
            <a:tbl>
              <a:tblPr firstRow="1" bandRow="1">
                <a:tableStyleId>{5940675A-B579-460E-94D1-54222C63F5DA}</a:tableStyleId>
              </a:tblPr>
              <a:tblGrid>
                <a:gridCol w="1800665">
                  <a:extLst>
                    <a:ext uri="{9D8B030D-6E8A-4147-A177-3AD203B41FA5}">
                      <a16:colId xmlns:a16="http://schemas.microsoft.com/office/drawing/2014/main" val="928785306"/>
                    </a:ext>
                  </a:extLst>
                </a:gridCol>
                <a:gridCol w="4304714">
                  <a:extLst>
                    <a:ext uri="{9D8B030D-6E8A-4147-A177-3AD203B41FA5}">
                      <a16:colId xmlns:a16="http://schemas.microsoft.com/office/drawing/2014/main" val="2388186754"/>
                    </a:ext>
                  </a:extLst>
                </a:gridCol>
                <a:gridCol w="1620128">
                  <a:extLst>
                    <a:ext uri="{9D8B030D-6E8A-4147-A177-3AD203B41FA5}">
                      <a16:colId xmlns:a16="http://schemas.microsoft.com/office/drawing/2014/main" val="2436981373"/>
                    </a:ext>
                  </a:extLst>
                </a:gridCol>
              </a:tblGrid>
              <a:tr h="828348">
                <a:tc>
                  <a:txBody>
                    <a:bodyPr/>
                    <a:lstStyle/>
                    <a:p>
                      <a:r>
                        <a:rPr lang="en-US" sz="2000">
                          <a:solidFill>
                            <a:schemeClr val="bg1"/>
                          </a:solidFill>
                          <a:latin typeface="Georgia Pro"/>
                        </a:rPr>
                        <a:t>Indicator 1</a:t>
                      </a:r>
                    </a:p>
                  </a:txBody>
                  <a:tcPr marL="158612" marR="158612" marT="79306" marB="793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r>
                        <a:rPr lang="en-US" sz="2000">
                          <a:solidFill>
                            <a:schemeClr val="bg1"/>
                          </a:solidFill>
                          <a:latin typeface="Georgia Pro"/>
                        </a:rPr>
                        <a:t>Level of US Exports to Country</a:t>
                      </a:r>
                    </a:p>
                  </a:txBody>
                  <a:tcPr marL="158612" marR="158612" marT="79306" marB="793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lvl="0">
                        <a:buNone/>
                      </a:pPr>
                      <a:r>
                        <a:rPr lang="en-US" sz="2000">
                          <a:solidFill>
                            <a:schemeClr val="bg1"/>
                          </a:solidFill>
                          <a:latin typeface="Georgia Pro"/>
                        </a:rPr>
                        <a:t>Weight: 1</a:t>
                      </a:r>
                    </a:p>
                  </a:txBody>
                  <a:tcPr marL="158612" marR="158612" marT="79305" marB="79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268942961"/>
                  </a:ext>
                </a:extLst>
              </a:tr>
              <a:tr h="760069">
                <a:tc>
                  <a:txBody>
                    <a:bodyPr/>
                    <a:lstStyle/>
                    <a:p>
                      <a:r>
                        <a:rPr lang="en-US" sz="2000">
                          <a:solidFill>
                            <a:schemeClr val="bg1"/>
                          </a:solidFill>
                          <a:latin typeface="Georgia Pro"/>
                        </a:rPr>
                        <a:t>Indicator 2</a:t>
                      </a:r>
                    </a:p>
                  </a:txBody>
                  <a:tcPr marL="158612" marR="158612" marT="79306" marB="793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r>
                        <a:rPr lang="en-US" sz="2000">
                          <a:solidFill>
                            <a:schemeClr val="bg1"/>
                          </a:solidFill>
                          <a:latin typeface="Georgia Pro"/>
                        </a:rPr>
                        <a:t>GDP Per Capita of City</a:t>
                      </a:r>
                    </a:p>
                  </a:txBody>
                  <a:tcPr marL="158612" marR="158612" marT="79306" marB="793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lvl="0">
                        <a:buNone/>
                      </a:pPr>
                      <a:r>
                        <a:rPr lang="en-US" sz="2000">
                          <a:solidFill>
                            <a:schemeClr val="bg1"/>
                          </a:solidFill>
                          <a:latin typeface="Georgia Pro"/>
                        </a:rPr>
                        <a:t>Weight: 3</a:t>
                      </a:r>
                    </a:p>
                  </a:txBody>
                  <a:tcPr marL="158612" marR="158612" marT="79305" marB="79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3617211542"/>
                  </a:ext>
                </a:extLst>
              </a:tr>
              <a:tr h="760069">
                <a:tc>
                  <a:txBody>
                    <a:bodyPr/>
                    <a:lstStyle/>
                    <a:p>
                      <a:r>
                        <a:rPr lang="en-US" sz="2000">
                          <a:solidFill>
                            <a:schemeClr val="bg1"/>
                          </a:solidFill>
                          <a:latin typeface="Georgia Pro"/>
                        </a:rPr>
                        <a:t>Indicator 3</a:t>
                      </a:r>
                    </a:p>
                  </a:txBody>
                  <a:tcPr marL="158612" marR="158612" marT="79306" marB="793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r>
                        <a:rPr lang="en-US" sz="2000">
                          <a:solidFill>
                            <a:schemeClr val="bg1"/>
                          </a:solidFill>
                          <a:latin typeface="Georgia Pro"/>
                        </a:rPr>
                        <a:t>Total Market for Outdoor Wear </a:t>
                      </a:r>
                      <a:endParaRPr lang="en-US" altLang="zh-CN" sz="2000">
                        <a:solidFill>
                          <a:schemeClr val="bg1"/>
                        </a:solidFill>
                        <a:latin typeface="Georgia Pro"/>
                      </a:endParaRPr>
                    </a:p>
                  </a:txBody>
                  <a:tcPr marL="158612" marR="158612" marT="79306" marB="793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lvl="0">
                        <a:buNone/>
                      </a:pPr>
                      <a:r>
                        <a:rPr lang="en-US" sz="2000">
                          <a:solidFill>
                            <a:schemeClr val="bg1"/>
                          </a:solidFill>
                          <a:latin typeface="Georgia Pro"/>
                        </a:rPr>
                        <a:t>Weight: 2</a:t>
                      </a:r>
                    </a:p>
                  </a:txBody>
                  <a:tcPr marL="158612" marR="158612" marT="79305" marB="79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1557868840"/>
                  </a:ext>
                </a:extLst>
              </a:tr>
              <a:tr h="760069">
                <a:tc>
                  <a:txBody>
                    <a:bodyPr/>
                    <a:lstStyle/>
                    <a:p>
                      <a:pPr lvl="0">
                        <a:buNone/>
                      </a:pPr>
                      <a:r>
                        <a:rPr lang="en-US" sz="2000">
                          <a:solidFill>
                            <a:schemeClr val="bg1"/>
                          </a:solidFill>
                          <a:latin typeface="Georgia Pro"/>
                        </a:rPr>
                        <a:t>Indicator 4</a:t>
                      </a:r>
                    </a:p>
                  </a:txBody>
                  <a:tcPr marL="158612" marR="158612" marT="79306" marB="793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r>
                        <a:rPr lang="en-US" sz="2000">
                          <a:solidFill>
                            <a:schemeClr val="bg1"/>
                          </a:solidFill>
                          <a:latin typeface="Georgia Pro"/>
                        </a:rPr>
                        <a:t>Online Shopping Engagement </a:t>
                      </a:r>
                    </a:p>
                  </a:txBody>
                  <a:tcPr marL="158612" marR="158612" marT="79306" marB="793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lvl="0">
                        <a:buNone/>
                      </a:pPr>
                      <a:r>
                        <a:rPr lang="en-US" sz="2000">
                          <a:solidFill>
                            <a:schemeClr val="bg1"/>
                          </a:solidFill>
                          <a:latin typeface="Georgia Pro"/>
                        </a:rPr>
                        <a:t>Weight: 2</a:t>
                      </a:r>
                    </a:p>
                  </a:txBody>
                  <a:tcPr marL="158612" marR="158612" marT="79305" marB="79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3677711153"/>
                  </a:ext>
                </a:extLst>
              </a:tr>
              <a:tr h="760069">
                <a:tc>
                  <a:txBody>
                    <a:bodyPr/>
                    <a:lstStyle/>
                    <a:p>
                      <a:r>
                        <a:rPr lang="en-US" sz="2000">
                          <a:solidFill>
                            <a:schemeClr val="bg1"/>
                          </a:solidFill>
                          <a:latin typeface="Georgia Pro"/>
                        </a:rPr>
                        <a:t>Indicator 5</a:t>
                      </a:r>
                    </a:p>
                  </a:txBody>
                  <a:tcPr marL="158612" marR="158612" marT="79306" marB="793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r>
                        <a:rPr lang="en-US" sz="2000">
                          <a:solidFill>
                            <a:schemeClr val="bg1"/>
                          </a:solidFill>
                          <a:latin typeface="Georgia Pro"/>
                        </a:rPr>
                        <a:t>Population of City</a:t>
                      </a:r>
                    </a:p>
                  </a:txBody>
                  <a:tcPr marL="158612" marR="158612" marT="79306" marB="793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lvl="0">
                        <a:buNone/>
                      </a:pPr>
                      <a:r>
                        <a:rPr lang="en-US" sz="2000">
                          <a:solidFill>
                            <a:schemeClr val="bg1"/>
                          </a:solidFill>
                          <a:latin typeface="Georgia Pro"/>
                        </a:rPr>
                        <a:t>Weight: 2</a:t>
                      </a:r>
                    </a:p>
                  </a:txBody>
                  <a:tcPr marL="158612" marR="158612" marT="79305" marB="79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157745114"/>
                  </a:ext>
                </a:extLst>
              </a:tr>
            </a:tbl>
          </a:graphicData>
        </a:graphic>
      </p:graphicFrame>
      <p:sp>
        <p:nvSpPr>
          <p:cNvPr id="5" name="Slide Number Placeholder 4">
            <a:extLst>
              <a:ext uri="{FF2B5EF4-FFF2-40B4-BE49-F238E27FC236}">
                <a16:creationId xmlns:a16="http://schemas.microsoft.com/office/drawing/2014/main" id="{F28262F4-DA20-1108-2158-2488AA3E603E}"/>
              </a:ext>
            </a:extLst>
          </p:cNvPr>
          <p:cNvSpPr>
            <a:spLocks noGrp="1"/>
          </p:cNvSpPr>
          <p:nvPr>
            <p:ph type="sldNum" sz="quarter" idx="12"/>
          </p:nvPr>
        </p:nvSpPr>
        <p:spPr/>
        <p:txBody>
          <a:bodyPr/>
          <a:lstStyle/>
          <a:p>
            <a:fld id="{330EA680-D336-4FF7-8B7A-9848BB0A1C32}" type="slidenum">
              <a:rPr lang="en-US" smtClean="0"/>
              <a:t>8</a:t>
            </a:fld>
            <a:endParaRPr lang="en-US"/>
          </a:p>
        </p:txBody>
      </p:sp>
      <p:sp>
        <p:nvSpPr>
          <p:cNvPr id="3" name="Footer Placeholder 2">
            <a:extLst>
              <a:ext uri="{FF2B5EF4-FFF2-40B4-BE49-F238E27FC236}">
                <a16:creationId xmlns:a16="http://schemas.microsoft.com/office/drawing/2014/main" id="{0E086AC8-AED6-7F7D-409A-D5FFF27DC3EB}"/>
              </a:ext>
            </a:extLst>
          </p:cNvPr>
          <p:cNvSpPr>
            <a:spLocks noGrp="1"/>
          </p:cNvSpPr>
          <p:nvPr>
            <p:ph type="ftr" sz="quarter" idx="11"/>
          </p:nvPr>
        </p:nvSpPr>
        <p:spPr/>
        <p:txBody>
          <a:bodyPr/>
          <a:lstStyle/>
          <a:p>
            <a:r>
              <a:rPr lang="en-US"/>
              <a:t>Evan</a:t>
            </a:r>
          </a:p>
        </p:txBody>
      </p:sp>
    </p:spTree>
    <p:extLst>
      <p:ext uri="{BB962C8B-B14F-4D97-AF65-F5344CB8AC3E}">
        <p14:creationId xmlns:p14="http://schemas.microsoft.com/office/powerpoint/2010/main" val="3494500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71" name="Picture 770">
            <a:extLst>
              <a:ext uri="{FF2B5EF4-FFF2-40B4-BE49-F238E27FC236}">
                <a16:creationId xmlns:a16="http://schemas.microsoft.com/office/drawing/2014/main" id="{5BFC4F0A-820E-A5D9-B33D-A3BF8DE54A7C}"/>
              </a:ext>
            </a:extLst>
          </p:cNvPr>
          <p:cNvPicPr>
            <a:picLocks noChangeAspect="1"/>
          </p:cNvPicPr>
          <p:nvPr/>
        </p:nvPicPr>
        <p:blipFill>
          <a:blip r:embed="rId2"/>
          <a:stretch>
            <a:fillRect/>
          </a:stretch>
        </p:blipFill>
        <p:spPr>
          <a:xfrm>
            <a:off x="1492" y="4418"/>
            <a:ext cx="12189015" cy="6839981"/>
          </a:xfrm>
          <a:prstGeom prst="rect">
            <a:avLst/>
          </a:prstGeom>
        </p:spPr>
      </p:pic>
      <p:pic>
        <p:nvPicPr>
          <p:cNvPr id="30" name="Picture 29" descr="A map of the world&#10;&#10;Description automatically generated">
            <a:extLst>
              <a:ext uri="{FF2B5EF4-FFF2-40B4-BE49-F238E27FC236}">
                <a16:creationId xmlns:a16="http://schemas.microsoft.com/office/drawing/2014/main" id="{1E2F1136-9384-8D3C-448E-F918F77F5F15}"/>
              </a:ext>
            </a:extLst>
          </p:cNvPr>
          <p:cNvPicPr>
            <a:picLocks noChangeAspect="1"/>
          </p:cNvPicPr>
          <p:nvPr/>
        </p:nvPicPr>
        <p:blipFill>
          <a:blip r:embed="rId3"/>
          <a:stretch>
            <a:fillRect/>
          </a:stretch>
        </p:blipFill>
        <p:spPr>
          <a:xfrm>
            <a:off x="1054630" y="1322258"/>
            <a:ext cx="9628741" cy="5377810"/>
          </a:xfrm>
          <a:prstGeom prst="rect">
            <a:avLst/>
          </a:prstGeom>
        </p:spPr>
      </p:pic>
      <p:sp>
        <p:nvSpPr>
          <p:cNvPr id="16" name="Footer Placeholder 2">
            <a:extLst>
              <a:ext uri="{FF2B5EF4-FFF2-40B4-BE49-F238E27FC236}">
                <a16:creationId xmlns:a16="http://schemas.microsoft.com/office/drawing/2014/main" id="{C7E727F0-350F-A21F-F130-A55A805EC027}"/>
              </a:ext>
            </a:extLst>
          </p:cNvPr>
          <p:cNvSpPr>
            <a:spLocks noGrp="1"/>
          </p:cNvSpPr>
          <p:nvPr>
            <p:ph type="ftr" sz="quarter" idx="11"/>
          </p:nvPr>
        </p:nvSpPr>
        <p:spPr>
          <a:xfrm>
            <a:off x="4038600" y="6356350"/>
            <a:ext cx="4114800" cy="365125"/>
          </a:xfrm>
        </p:spPr>
        <p:txBody>
          <a:bodyPr/>
          <a:lstStyle/>
          <a:p>
            <a:r>
              <a:rPr lang="en-US"/>
              <a:t>Zhu</a:t>
            </a:r>
          </a:p>
        </p:txBody>
      </p:sp>
      <p:sp>
        <p:nvSpPr>
          <p:cNvPr id="18" name="Slide Number Placeholder 4">
            <a:extLst>
              <a:ext uri="{FF2B5EF4-FFF2-40B4-BE49-F238E27FC236}">
                <a16:creationId xmlns:a16="http://schemas.microsoft.com/office/drawing/2014/main" id="{678F941D-954E-899F-0281-4773A470ED09}"/>
              </a:ext>
            </a:extLst>
          </p:cNvPr>
          <p:cNvSpPr>
            <a:spLocks noGrp="1"/>
          </p:cNvSpPr>
          <p:nvPr>
            <p:ph type="sldNum" sz="quarter" idx="12"/>
          </p:nvPr>
        </p:nvSpPr>
        <p:spPr>
          <a:xfrm>
            <a:off x="8610600" y="6356350"/>
            <a:ext cx="2743200" cy="365125"/>
          </a:xfrm>
        </p:spPr>
        <p:txBody>
          <a:bodyPr/>
          <a:lstStyle/>
          <a:p>
            <a:fld id="{330EA680-D336-4FF7-8B7A-9848BB0A1C32}" type="slidenum">
              <a:rPr lang="en-US" smtClean="0"/>
              <a:t>9</a:t>
            </a:fld>
            <a:endParaRPr lang="en-US"/>
          </a:p>
        </p:txBody>
      </p:sp>
      <p:graphicFrame>
        <p:nvGraphicFramePr>
          <p:cNvPr id="5" name="Content Placeholder 2">
            <a:extLst>
              <a:ext uri="{FF2B5EF4-FFF2-40B4-BE49-F238E27FC236}">
                <a16:creationId xmlns:a16="http://schemas.microsoft.com/office/drawing/2014/main" id="{CD5C7DF0-190D-BA56-B2E1-72889799F32B}"/>
              </a:ext>
            </a:extLst>
          </p:cNvPr>
          <p:cNvGraphicFramePr>
            <a:graphicFrameLocks noGrp="1"/>
          </p:cNvGraphicFramePr>
          <p:nvPr>
            <p:ph idx="1"/>
          </p:nvPr>
        </p:nvGraphicFramePr>
        <p:xfrm>
          <a:off x="729343" y="1273563"/>
          <a:ext cx="10741090" cy="43202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27" name="TextBox 726">
            <a:extLst>
              <a:ext uri="{FF2B5EF4-FFF2-40B4-BE49-F238E27FC236}">
                <a16:creationId xmlns:a16="http://schemas.microsoft.com/office/drawing/2014/main" id="{37CBC077-72D2-FD6B-CE1B-93319863F852}"/>
              </a:ext>
            </a:extLst>
          </p:cNvPr>
          <p:cNvSpPr txBox="1"/>
          <p:nvPr/>
        </p:nvSpPr>
        <p:spPr>
          <a:xfrm>
            <a:off x="3607836" y="722130"/>
            <a:ext cx="4974770" cy="58477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200">
                <a:latin typeface="Georgia Pro"/>
                <a:cs typeface="Calibri"/>
              </a:rPr>
              <a:t>Initial Research Data</a:t>
            </a:r>
            <a:endParaRPr lang="en-US" sz="3200">
              <a:latin typeface="Georgia Pro"/>
            </a:endParaRPr>
          </a:p>
        </p:txBody>
      </p:sp>
    </p:spTree>
    <p:extLst>
      <p:ext uri="{BB962C8B-B14F-4D97-AF65-F5344CB8AC3E}">
        <p14:creationId xmlns:p14="http://schemas.microsoft.com/office/powerpoint/2010/main" val="1893689247"/>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Avenir Next LT Pro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venir Next LT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80</TotalTime>
  <Words>3920</Words>
  <Application>Microsoft Macintosh PowerPoint</Application>
  <PresentationFormat>Widescreen</PresentationFormat>
  <Paragraphs>664</Paragraphs>
  <Slides>26</Slides>
  <Notes>18</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26</vt:i4>
      </vt:variant>
    </vt:vector>
  </HeadingPairs>
  <TitlesOfParts>
    <vt:vector size="40" baseType="lpstr">
      <vt:lpstr>Arial,Sans-Serif</vt:lpstr>
      <vt:lpstr>等线</vt:lpstr>
      <vt:lpstr>ＭＳ Ｐゴシック</vt:lpstr>
      <vt:lpstr>Arial</vt:lpstr>
      <vt:lpstr>Avenir Next LT Pro</vt:lpstr>
      <vt:lpstr>Avenir Next LT Pro Light</vt:lpstr>
      <vt:lpstr>Calibri</vt:lpstr>
      <vt:lpstr>Calibri Light</vt:lpstr>
      <vt:lpstr>Courier New</vt:lpstr>
      <vt:lpstr>Georgia</vt:lpstr>
      <vt:lpstr>Georgia Pro</vt:lpstr>
      <vt:lpstr>Wingdings</vt:lpstr>
      <vt:lpstr>RetrospectVTI</vt:lpstr>
      <vt:lpstr>office theme</vt:lpstr>
      <vt:lpstr>Filson  Growth Executive Briefing</vt:lpstr>
      <vt:lpstr>The Granolas Introduction</vt:lpstr>
      <vt:lpstr>Agenda</vt:lpstr>
      <vt:lpstr>What is Filson?</vt:lpstr>
      <vt:lpstr>Executive Summary</vt:lpstr>
      <vt:lpstr>SWOT Analysis: </vt:lpstr>
      <vt:lpstr>SWOT Analysis: </vt:lpstr>
      <vt:lpstr>Market Indicator Selection</vt:lpstr>
      <vt:lpstr>PowerPoint Presentation</vt:lpstr>
      <vt:lpstr>PowerPoint Presentation</vt:lpstr>
      <vt:lpstr>PowerPoint Presentation</vt:lpstr>
      <vt:lpstr>PESTEL Analysis</vt:lpstr>
      <vt:lpstr>Market  Entry  Strategy Assessment</vt:lpstr>
      <vt:lpstr>Market Entry Strategy</vt:lpstr>
      <vt:lpstr>Sustainability Profile</vt:lpstr>
      <vt:lpstr>Sustainability Assessment</vt:lpstr>
      <vt:lpstr>Sustainability Assessment</vt:lpstr>
      <vt:lpstr>Sustainability Recommendations </vt:lpstr>
      <vt:lpstr>Segmentation and Target Audience</vt:lpstr>
      <vt:lpstr>Partnering</vt:lpstr>
      <vt:lpstr>Marketing Mix</vt:lpstr>
      <vt:lpstr>Marketing Mix</vt:lpstr>
      <vt:lpstr>Main issues &amp; risks with solutions </vt:lpstr>
      <vt:lpstr>Road to Implementation and Success</vt:lpstr>
      <vt:lpstr>Thank You</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Vicky Guo</cp:lastModifiedBy>
  <cp:revision>27</cp:revision>
  <dcterms:created xsi:type="dcterms:W3CDTF">2023-12-04T22:02:38Z</dcterms:created>
  <dcterms:modified xsi:type="dcterms:W3CDTF">2024-01-07T05:34:44Z</dcterms:modified>
</cp:coreProperties>
</file>